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39"/>
  </p:notesMasterIdLst>
  <p:handoutMasterIdLst>
    <p:handoutMasterId r:id="rId40"/>
  </p:handoutMasterIdLst>
  <p:sldIdLst>
    <p:sldId id="258" r:id="rId3"/>
    <p:sldId id="296" r:id="rId4"/>
    <p:sldId id="29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62" r:id="rId27"/>
    <p:sldId id="285" r:id="rId28"/>
    <p:sldId id="286" r:id="rId29"/>
    <p:sldId id="287" r:id="rId30"/>
    <p:sldId id="288" r:id="rId31"/>
    <p:sldId id="289" r:id="rId32"/>
    <p:sldId id="290" r:id="rId33"/>
    <p:sldId id="291" r:id="rId34"/>
    <p:sldId id="293" r:id="rId35"/>
    <p:sldId id="294" r:id="rId36"/>
    <p:sldId id="297" r:id="rId37"/>
    <p:sldId id="295"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notesViewPr>
    <p:cSldViewPr snapToGrid="0">
      <p:cViewPr varScale="1">
        <p:scale>
          <a:sx n="79" d="100"/>
          <a:sy n="79" d="100"/>
        </p:scale>
        <p:origin x="249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C62DA5-2A2F-436D-961C-27F71082B80A}" type="doc">
      <dgm:prSet loTypeId="urn:microsoft.com/office/officeart/2011/layout/HexagonRadial" loCatId="cycle" qsTypeId="urn:microsoft.com/office/officeart/2005/8/quickstyle/simple5" qsCatId="simple" csTypeId="urn:microsoft.com/office/officeart/2005/8/colors/colorful1" csCatId="colorful" phldr="1"/>
      <dgm:spPr/>
      <dgm:t>
        <a:bodyPr/>
        <a:lstStyle/>
        <a:p>
          <a:endParaRPr lang="en-US"/>
        </a:p>
      </dgm:t>
    </dgm:pt>
    <dgm:pt modelId="{BF70AF45-7F05-453B-9B84-F6A146359D3C}">
      <dgm:prSet phldrT="[Text]"/>
      <dgm:spPr/>
      <dgm:t>
        <a:bodyPr/>
        <a:lstStyle/>
        <a:p>
          <a:r>
            <a:rPr lang="en-US" b="1" dirty="0" smtClean="0"/>
            <a:t>Performance:  </a:t>
          </a:r>
          <a:r>
            <a:rPr lang="en-US" dirty="0" smtClean="0"/>
            <a:t>technical excellence at high speed under fatigue and pressure</a:t>
          </a:r>
          <a:endParaRPr lang="en-US" dirty="0"/>
        </a:p>
      </dgm:t>
    </dgm:pt>
    <dgm:pt modelId="{FE741D6D-7588-497C-B378-98F2629BB9EF}" type="parTrans" cxnId="{9D54F492-9A48-40B5-99B0-77A65815C721}">
      <dgm:prSet/>
      <dgm:spPr/>
      <dgm:t>
        <a:bodyPr/>
        <a:lstStyle/>
        <a:p>
          <a:endParaRPr lang="en-US"/>
        </a:p>
      </dgm:t>
    </dgm:pt>
    <dgm:pt modelId="{EF509D38-45B4-40DE-A0DF-06D9D2478DAC}" type="sibTrans" cxnId="{9D54F492-9A48-40B5-99B0-77A65815C721}">
      <dgm:prSet/>
      <dgm:spPr/>
      <dgm:t>
        <a:bodyPr/>
        <a:lstStyle/>
        <a:p>
          <a:endParaRPr lang="en-US"/>
        </a:p>
      </dgm:t>
    </dgm:pt>
    <dgm:pt modelId="{63CA2DEA-31F6-4CF4-88E6-63724842EACC}">
      <dgm:prSet phldrT="[Text]"/>
      <dgm:spPr/>
      <dgm:t>
        <a:bodyPr/>
        <a:lstStyle/>
        <a:p>
          <a:r>
            <a:rPr lang="en-US" b="1" dirty="0" smtClean="0"/>
            <a:t>Physical:  </a:t>
          </a:r>
        </a:p>
        <a:p>
          <a:r>
            <a:rPr lang="en-US" dirty="0" smtClean="0"/>
            <a:t>speed, time, heart rate, lactate, breathing</a:t>
          </a:r>
          <a:endParaRPr lang="en-US" dirty="0"/>
        </a:p>
      </dgm:t>
    </dgm:pt>
    <dgm:pt modelId="{F24D3743-3BAB-4121-937F-7A1AB8F2477A}" type="parTrans" cxnId="{8004C9FB-4B8F-4EDA-BFED-1E99947F14D1}">
      <dgm:prSet/>
      <dgm:spPr/>
      <dgm:t>
        <a:bodyPr/>
        <a:lstStyle/>
        <a:p>
          <a:endParaRPr lang="en-US"/>
        </a:p>
      </dgm:t>
    </dgm:pt>
    <dgm:pt modelId="{30559FF1-E3F5-41E8-94EA-9DDAAF7240F9}" type="sibTrans" cxnId="{8004C9FB-4B8F-4EDA-BFED-1E99947F14D1}">
      <dgm:prSet/>
      <dgm:spPr/>
      <dgm:t>
        <a:bodyPr/>
        <a:lstStyle/>
        <a:p>
          <a:endParaRPr lang="en-US"/>
        </a:p>
      </dgm:t>
    </dgm:pt>
    <dgm:pt modelId="{2A04600B-ADF7-4BE9-933C-2309B67F2DB8}">
      <dgm:prSet phldrT="[Text]"/>
      <dgm:spPr/>
      <dgm:t>
        <a:bodyPr/>
        <a:lstStyle/>
        <a:p>
          <a:r>
            <a:rPr lang="en-US" b="1" dirty="0" smtClean="0"/>
            <a:t>Mental:  </a:t>
          </a:r>
        </a:p>
        <a:p>
          <a:r>
            <a:rPr lang="en-US" dirty="0" smtClean="0"/>
            <a:t>focus, confidence, self-belief, motivation</a:t>
          </a:r>
          <a:endParaRPr lang="en-US" dirty="0"/>
        </a:p>
      </dgm:t>
    </dgm:pt>
    <dgm:pt modelId="{BC4974DB-2187-4F03-8E80-1FD9F1638001}" type="parTrans" cxnId="{63EAD1FB-574C-40DB-A937-07AFBB797323}">
      <dgm:prSet/>
      <dgm:spPr/>
      <dgm:t>
        <a:bodyPr/>
        <a:lstStyle/>
        <a:p>
          <a:endParaRPr lang="en-US"/>
        </a:p>
      </dgm:t>
    </dgm:pt>
    <dgm:pt modelId="{95CC6B17-9BC3-4B13-96B6-5372B8AF3CC0}" type="sibTrans" cxnId="{63EAD1FB-574C-40DB-A937-07AFBB797323}">
      <dgm:prSet/>
      <dgm:spPr/>
      <dgm:t>
        <a:bodyPr/>
        <a:lstStyle/>
        <a:p>
          <a:endParaRPr lang="en-US"/>
        </a:p>
      </dgm:t>
    </dgm:pt>
    <dgm:pt modelId="{7C63F5DD-85B9-42D3-8D98-A8E103092C2B}">
      <dgm:prSet phldrT="[Text]"/>
      <dgm:spPr/>
      <dgm:t>
        <a:bodyPr/>
        <a:lstStyle/>
        <a:p>
          <a:r>
            <a:rPr lang="en-US" b="1" dirty="0" smtClean="0"/>
            <a:t>Technical:</a:t>
          </a:r>
        </a:p>
        <a:p>
          <a:r>
            <a:rPr lang="en-US" b="0" dirty="0" smtClean="0"/>
            <a:t>Technique, skills, starts, turns, finishes, etc.</a:t>
          </a:r>
        </a:p>
        <a:p>
          <a:endParaRPr lang="en-US" b="0" dirty="0"/>
        </a:p>
      </dgm:t>
    </dgm:pt>
    <dgm:pt modelId="{A2B122DF-66F4-47D5-8861-25D521DE88D9}" type="parTrans" cxnId="{5D810978-30D9-4EEF-8462-9F1B23D73D78}">
      <dgm:prSet/>
      <dgm:spPr/>
      <dgm:t>
        <a:bodyPr/>
        <a:lstStyle/>
        <a:p>
          <a:endParaRPr lang="en-US"/>
        </a:p>
      </dgm:t>
    </dgm:pt>
    <dgm:pt modelId="{6A9FCCFE-E2A1-40B1-8168-6105E40DC83F}" type="sibTrans" cxnId="{5D810978-30D9-4EEF-8462-9F1B23D73D78}">
      <dgm:prSet/>
      <dgm:spPr/>
      <dgm:t>
        <a:bodyPr/>
        <a:lstStyle/>
        <a:p>
          <a:endParaRPr lang="en-US"/>
        </a:p>
      </dgm:t>
    </dgm:pt>
    <dgm:pt modelId="{BACBD74B-9D60-4D38-AEC5-ACC563B8F9BB}">
      <dgm:prSet phldrT="[Text]"/>
      <dgm:spPr/>
      <dgm:t>
        <a:bodyPr/>
        <a:lstStyle/>
        <a:p>
          <a:r>
            <a:rPr lang="en-US" b="1" dirty="0" smtClean="0"/>
            <a:t>Tactical:</a:t>
          </a:r>
        </a:p>
        <a:p>
          <a:r>
            <a:rPr lang="en-US" b="0" dirty="0" smtClean="0"/>
            <a:t>Race tactics, heats – semi-finals, race strategies</a:t>
          </a:r>
          <a:endParaRPr lang="en-US" b="0" dirty="0"/>
        </a:p>
      </dgm:t>
    </dgm:pt>
    <dgm:pt modelId="{9B4B770D-BC70-4CB7-990B-998FC370A3A3}" type="parTrans" cxnId="{59C40626-99BF-4C17-A073-EC2C4EF35EA5}">
      <dgm:prSet/>
      <dgm:spPr/>
      <dgm:t>
        <a:bodyPr/>
        <a:lstStyle/>
        <a:p>
          <a:endParaRPr lang="en-US"/>
        </a:p>
      </dgm:t>
    </dgm:pt>
    <dgm:pt modelId="{8EC56E81-D966-404E-BAAB-617C90D26854}" type="sibTrans" cxnId="{59C40626-99BF-4C17-A073-EC2C4EF35EA5}">
      <dgm:prSet/>
      <dgm:spPr/>
      <dgm:t>
        <a:bodyPr/>
        <a:lstStyle/>
        <a:p>
          <a:endParaRPr lang="en-US"/>
        </a:p>
      </dgm:t>
    </dgm:pt>
    <dgm:pt modelId="{F761D9F2-58B9-481E-B982-1F84ED1241EB}" type="pres">
      <dgm:prSet presAssocID="{01C62DA5-2A2F-436D-961C-27F71082B80A}" presName="Name0" presStyleCnt="0">
        <dgm:presLayoutVars>
          <dgm:chMax val="1"/>
          <dgm:chPref val="1"/>
          <dgm:dir/>
          <dgm:animOne val="branch"/>
          <dgm:animLvl val="lvl"/>
        </dgm:presLayoutVars>
      </dgm:prSet>
      <dgm:spPr/>
      <dgm:t>
        <a:bodyPr/>
        <a:lstStyle/>
        <a:p>
          <a:endParaRPr lang="en-US"/>
        </a:p>
      </dgm:t>
    </dgm:pt>
    <dgm:pt modelId="{446E9C99-812F-4243-976E-67E5DDCA0C68}" type="pres">
      <dgm:prSet presAssocID="{BF70AF45-7F05-453B-9B84-F6A146359D3C}" presName="Parent" presStyleLbl="node0" presStyleIdx="0" presStyleCnt="1">
        <dgm:presLayoutVars>
          <dgm:chMax val="6"/>
          <dgm:chPref val="6"/>
        </dgm:presLayoutVars>
      </dgm:prSet>
      <dgm:spPr/>
      <dgm:t>
        <a:bodyPr/>
        <a:lstStyle/>
        <a:p>
          <a:endParaRPr lang="en-US"/>
        </a:p>
      </dgm:t>
    </dgm:pt>
    <dgm:pt modelId="{F3DC8608-AEBC-483C-AD5E-8CB2F0A4D234}" type="pres">
      <dgm:prSet presAssocID="{63CA2DEA-31F6-4CF4-88E6-63724842EACC}" presName="Accent1" presStyleCnt="0"/>
      <dgm:spPr/>
      <dgm:t>
        <a:bodyPr/>
        <a:lstStyle/>
        <a:p>
          <a:endParaRPr lang="en-US"/>
        </a:p>
      </dgm:t>
    </dgm:pt>
    <dgm:pt modelId="{11CC4FCA-BFB2-4291-87B4-C5C7C62DCA01}" type="pres">
      <dgm:prSet presAssocID="{63CA2DEA-31F6-4CF4-88E6-63724842EACC}" presName="Accent" presStyleLbl="bgShp" presStyleIdx="0" presStyleCnt="4"/>
      <dgm:spPr/>
      <dgm:t>
        <a:bodyPr/>
        <a:lstStyle/>
        <a:p>
          <a:endParaRPr lang="en-US"/>
        </a:p>
      </dgm:t>
    </dgm:pt>
    <dgm:pt modelId="{61A76A7C-9956-4D50-ACC8-AA7920D90F4B}" type="pres">
      <dgm:prSet presAssocID="{63CA2DEA-31F6-4CF4-88E6-63724842EACC}" presName="Child1" presStyleLbl="node1" presStyleIdx="0" presStyleCnt="4">
        <dgm:presLayoutVars>
          <dgm:chMax val="0"/>
          <dgm:chPref val="0"/>
          <dgm:bulletEnabled val="1"/>
        </dgm:presLayoutVars>
      </dgm:prSet>
      <dgm:spPr/>
      <dgm:t>
        <a:bodyPr/>
        <a:lstStyle/>
        <a:p>
          <a:endParaRPr lang="en-US"/>
        </a:p>
      </dgm:t>
    </dgm:pt>
    <dgm:pt modelId="{E5F28975-D823-42F6-880E-49371951E56A}" type="pres">
      <dgm:prSet presAssocID="{2A04600B-ADF7-4BE9-933C-2309B67F2DB8}" presName="Accent2" presStyleCnt="0"/>
      <dgm:spPr/>
      <dgm:t>
        <a:bodyPr/>
        <a:lstStyle/>
        <a:p>
          <a:endParaRPr lang="en-US"/>
        </a:p>
      </dgm:t>
    </dgm:pt>
    <dgm:pt modelId="{DC86DB2B-1A82-4C92-B3D8-959A4428DA04}" type="pres">
      <dgm:prSet presAssocID="{2A04600B-ADF7-4BE9-933C-2309B67F2DB8}" presName="Accent" presStyleLbl="bgShp" presStyleIdx="1" presStyleCnt="4"/>
      <dgm:spPr/>
      <dgm:t>
        <a:bodyPr/>
        <a:lstStyle/>
        <a:p>
          <a:endParaRPr lang="en-US"/>
        </a:p>
      </dgm:t>
    </dgm:pt>
    <dgm:pt modelId="{A1B629BE-F425-4CCA-A0FB-69B85BA3E8A8}" type="pres">
      <dgm:prSet presAssocID="{2A04600B-ADF7-4BE9-933C-2309B67F2DB8}" presName="Child2" presStyleLbl="node1" presStyleIdx="1" presStyleCnt="4">
        <dgm:presLayoutVars>
          <dgm:chMax val="0"/>
          <dgm:chPref val="0"/>
          <dgm:bulletEnabled val="1"/>
        </dgm:presLayoutVars>
      </dgm:prSet>
      <dgm:spPr/>
      <dgm:t>
        <a:bodyPr/>
        <a:lstStyle/>
        <a:p>
          <a:endParaRPr lang="en-US"/>
        </a:p>
      </dgm:t>
    </dgm:pt>
    <dgm:pt modelId="{1FB578FA-BBEA-4453-BAA7-61E9C0E687BA}" type="pres">
      <dgm:prSet presAssocID="{BACBD74B-9D60-4D38-AEC5-ACC563B8F9BB}" presName="Accent3" presStyleCnt="0"/>
      <dgm:spPr/>
    </dgm:pt>
    <dgm:pt modelId="{06CFE9B3-836A-414D-9526-9B8A6B3EA4EB}" type="pres">
      <dgm:prSet presAssocID="{BACBD74B-9D60-4D38-AEC5-ACC563B8F9BB}" presName="Accent" presStyleLbl="bgShp" presStyleIdx="2" presStyleCnt="4"/>
      <dgm:spPr/>
      <dgm:t>
        <a:bodyPr/>
        <a:lstStyle/>
        <a:p>
          <a:endParaRPr lang="en-US"/>
        </a:p>
      </dgm:t>
    </dgm:pt>
    <dgm:pt modelId="{4766B11B-1E9C-405D-83B0-E70A82485916}" type="pres">
      <dgm:prSet presAssocID="{BACBD74B-9D60-4D38-AEC5-ACC563B8F9BB}" presName="Child3" presStyleLbl="node1" presStyleIdx="2" presStyleCnt="4">
        <dgm:presLayoutVars>
          <dgm:chMax val="0"/>
          <dgm:chPref val="0"/>
          <dgm:bulletEnabled val="1"/>
        </dgm:presLayoutVars>
      </dgm:prSet>
      <dgm:spPr/>
      <dgm:t>
        <a:bodyPr/>
        <a:lstStyle/>
        <a:p>
          <a:endParaRPr lang="en-US"/>
        </a:p>
      </dgm:t>
    </dgm:pt>
    <dgm:pt modelId="{4FDE513F-1F7F-4C92-8CF8-81824479B739}" type="pres">
      <dgm:prSet presAssocID="{7C63F5DD-85B9-42D3-8D98-A8E103092C2B}" presName="Accent4" presStyleCnt="0"/>
      <dgm:spPr/>
    </dgm:pt>
    <dgm:pt modelId="{446CF7DD-9707-41A8-960D-E968829249B6}" type="pres">
      <dgm:prSet presAssocID="{7C63F5DD-85B9-42D3-8D98-A8E103092C2B}" presName="Accent" presStyleLbl="bgShp" presStyleIdx="3" presStyleCnt="4"/>
      <dgm:spPr/>
      <dgm:t>
        <a:bodyPr/>
        <a:lstStyle/>
        <a:p>
          <a:endParaRPr lang="en-US"/>
        </a:p>
      </dgm:t>
    </dgm:pt>
    <dgm:pt modelId="{EB09DAA9-984A-4968-B76E-5E8B5B4CDF96}" type="pres">
      <dgm:prSet presAssocID="{7C63F5DD-85B9-42D3-8D98-A8E103092C2B}" presName="Child4" presStyleLbl="node1" presStyleIdx="3" presStyleCnt="4">
        <dgm:presLayoutVars>
          <dgm:chMax val="0"/>
          <dgm:chPref val="0"/>
          <dgm:bulletEnabled val="1"/>
        </dgm:presLayoutVars>
      </dgm:prSet>
      <dgm:spPr/>
      <dgm:t>
        <a:bodyPr/>
        <a:lstStyle/>
        <a:p>
          <a:endParaRPr lang="en-US"/>
        </a:p>
      </dgm:t>
    </dgm:pt>
  </dgm:ptLst>
  <dgm:cxnLst>
    <dgm:cxn modelId="{59C40626-99BF-4C17-A073-EC2C4EF35EA5}" srcId="{BF70AF45-7F05-453B-9B84-F6A146359D3C}" destId="{BACBD74B-9D60-4D38-AEC5-ACC563B8F9BB}" srcOrd="2" destOrd="0" parTransId="{9B4B770D-BC70-4CB7-990B-998FC370A3A3}" sibTransId="{8EC56E81-D966-404E-BAAB-617C90D26854}"/>
    <dgm:cxn modelId="{F6FAEFE1-0004-4D88-B3E4-4E3A44ED6168}" type="presOf" srcId="{BACBD74B-9D60-4D38-AEC5-ACC563B8F9BB}" destId="{4766B11B-1E9C-405D-83B0-E70A82485916}" srcOrd="0" destOrd="0" presId="urn:microsoft.com/office/officeart/2011/layout/HexagonRadial"/>
    <dgm:cxn modelId="{8004C9FB-4B8F-4EDA-BFED-1E99947F14D1}" srcId="{BF70AF45-7F05-453B-9B84-F6A146359D3C}" destId="{63CA2DEA-31F6-4CF4-88E6-63724842EACC}" srcOrd="0" destOrd="0" parTransId="{F24D3743-3BAB-4121-937F-7A1AB8F2477A}" sibTransId="{30559FF1-E3F5-41E8-94EA-9DDAAF7240F9}"/>
    <dgm:cxn modelId="{63EAD1FB-574C-40DB-A937-07AFBB797323}" srcId="{BF70AF45-7F05-453B-9B84-F6A146359D3C}" destId="{2A04600B-ADF7-4BE9-933C-2309B67F2DB8}" srcOrd="1" destOrd="0" parTransId="{BC4974DB-2187-4F03-8E80-1FD9F1638001}" sibTransId="{95CC6B17-9BC3-4B13-96B6-5372B8AF3CC0}"/>
    <dgm:cxn modelId="{9D54F492-9A48-40B5-99B0-77A65815C721}" srcId="{01C62DA5-2A2F-436D-961C-27F71082B80A}" destId="{BF70AF45-7F05-453B-9B84-F6A146359D3C}" srcOrd="0" destOrd="0" parTransId="{FE741D6D-7588-497C-B378-98F2629BB9EF}" sibTransId="{EF509D38-45B4-40DE-A0DF-06D9D2478DAC}"/>
    <dgm:cxn modelId="{6F294E27-5AEC-4588-989E-E893B737F82C}" type="presOf" srcId="{01C62DA5-2A2F-436D-961C-27F71082B80A}" destId="{F761D9F2-58B9-481E-B982-1F84ED1241EB}" srcOrd="0" destOrd="0" presId="urn:microsoft.com/office/officeart/2011/layout/HexagonRadial"/>
    <dgm:cxn modelId="{7B5C928A-7A52-49DF-A670-D256C4A15934}" type="presOf" srcId="{BF70AF45-7F05-453B-9B84-F6A146359D3C}" destId="{446E9C99-812F-4243-976E-67E5DDCA0C68}" srcOrd="0" destOrd="0" presId="urn:microsoft.com/office/officeart/2011/layout/HexagonRadial"/>
    <dgm:cxn modelId="{F0A0E88F-4548-4446-AE9E-812109843102}" type="presOf" srcId="{2A04600B-ADF7-4BE9-933C-2309B67F2DB8}" destId="{A1B629BE-F425-4CCA-A0FB-69B85BA3E8A8}" srcOrd="0" destOrd="0" presId="urn:microsoft.com/office/officeart/2011/layout/HexagonRadial"/>
    <dgm:cxn modelId="{5D810978-30D9-4EEF-8462-9F1B23D73D78}" srcId="{BF70AF45-7F05-453B-9B84-F6A146359D3C}" destId="{7C63F5DD-85B9-42D3-8D98-A8E103092C2B}" srcOrd="3" destOrd="0" parTransId="{A2B122DF-66F4-47D5-8861-25D521DE88D9}" sibTransId="{6A9FCCFE-E2A1-40B1-8168-6105E40DC83F}"/>
    <dgm:cxn modelId="{029B3159-1FD3-46EA-BDF5-B825C6FB5DD9}" type="presOf" srcId="{63CA2DEA-31F6-4CF4-88E6-63724842EACC}" destId="{61A76A7C-9956-4D50-ACC8-AA7920D90F4B}" srcOrd="0" destOrd="0" presId="urn:microsoft.com/office/officeart/2011/layout/HexagonRadial"/>
    <dgm:cxn modelId="{D5DA20FD-EE14-43A0-99AE-626FEC583E77}" type="presOf" srcId="{7C63F5DD-85B9-42D3-8D98-A8E103092C2B}" destId="{EB09DAA9-984A-4968-B76E-5E8B5B4CDF96}" srcOrd="0" destOrd="0" presId="urn:microsoft.com/office/officeart/2011/layout/HexagonRadial"/>
    <dgm:cxn modelId="{4F8A9E07-794A-44AC-9118-A7AA7C2FE66B}" type="presParOf" srcId="{F761D9F2-58B9-481E-B982-1F84ED1241EB}" destId="{446E9C99-812F-4243-976E-67E5DDCA0C68}" srcOrd="0" destOrd="0" presId="urn:microsoft.com/office/officeart/2011/layout/HexagonRadial"/>
    <dgm:cxn modelId="{14DECFD7-176F-4C33-826E-DADFA935179D}" type="presParOf" srcId="{F761D9F2-58B9-481E-B982-1F84ED1241EB}" destId="{F3DC8608-AEBC-483C-AD5E-8CB2F0A4D234}" srcOrd="1" destOrd="0" presId="urn:microsoft.com/office/officeart/2011/layout/HexagonRadial"/>
    <dgm:cxn modelId="{D135CC0A-2EE3-4BC5-BBDB-08814502C84D}" type="presParOf" srcId="{F3DC8608-AEBC-483C-AD5E-8CB2F0A4D234}" destId="{11CC4FCA-BFB2-4291-87B4-C5C7C62DCA01}" srcOrd="0" destOrd="0" presId="urn:microsoft.com/office/officeart/2011/layout/HexagonRadial"/>
    <dgm:cxn modelId="{48C92508-8A5D-4C38-921F-2CE6FF9D3F47}" type="presParOf" srcId="{F761D9F2-58B9-481E-B982-1F84ED1241EB}" destId="{61A76A7C-9956-4D50-ACC8-AA7920D90F4B}" srcOrd="2" destOrd="0" presId="urn:microsoft.com/office/officeart/2011/layout/HexagonRadial"/>
    <dgm:cxn modelId="{63EFE6E5-7A8B-494C-B8BF-72E0252FA00A}" type="presParOf" srcId="{F761D9F2-58B9-481E-B982-1F84ED1241EB}" destId="{E5F28975-D823-42F6-880E-49371951E56A}" srcOrd="3" destOrd="0" presId="urn:microsoft.com/office/officeart/2011/layout/HexagonRadial"/>
    <dgm:cxn modelId="{4C409DAF-BC70-4D53-A33E-EE81D71117FE}" type="presParOf" srcId="{E5F28975-D823-42F6-880E-49371951E56A}" destId="{DC86DB2B-1A82-4C92-B3D8-959A4428DA04}" srcOrd="0" destOrd="0" presId="urn:microsoft.com/office/officeart/2011/layout/HexagonRadial"/>
    <dgm:cxn modelId="{343D54EC-7F45-4522-8BA5-0C4CD0E8382E}" type="presParOf" srcId="{F761D9F2-58B9-481E-B982-1F84ED1241EB}" destId="{A1B629BE-F425-4CCA-A0FB-69B85BA3E8A8}" srcOrd="4" destOrd="0" presId="urn:microsoft.com/office/officeart/2011/layout/HexagonRadial"/>
    <dgm:cxn modelId="{79A6A381-489D-4545-80C5-7104ADCB9B9E}" type="presParOf" srcId="{F761D9F2-58B9-481E-B982-1F84ED1241EB}" destId="{1FB578FA-BBEA-4453-BAA7-61E9C0E687BA}" srcOrd="5" destOrd="0" presId="urn:microsoft.com/office/officeart/2011/layout/HexagonRadial"/>
    <dgm:cxn modelId="{49BB9797-A6CF-4648-99B0-A58C5B03FB44}" type="presParOf" srcId="{1FB578FA-BBEA-4453-BAA7-61E9C0E687BA}" destId="{06CFE9B3-836A-414D-9526-9B8A6B3EA4EB}" srcOrd="0" destOrd="0" presId="urn:microsoft.com/office/officeart/2011/layout/HexagonRadial"/>
    <dgm:cxn modelId="{0A78C9BF-EB33-42CD-B69D-821904D66998}" type="presParOf" srcId="{F761D9F2-58B9-481E-B982-1F84ED1241EB}" destId="{4766B11B-1E9C-405D-83B0-E70A82485916}" srcOrd="6" destOrd="0" presId="urn:microsoft.com/office/officeart/2011/layout/HexagonRadial"/>
    <dgm:cxn modelId="{42AF9F0A-C90C-4CDE-AC09-5590E566AAED}" type="presParOf" srcId="{F761D9F2-58B9-481E-B982-1F84ED1241EB}" destId="{4FDE513F-1F7F-4C92-8CF8-81824479B739}" srcOrd="7" destOrd="0" presId="urn:microsoft.com/office/officeart/2011/layout/HexagonRadial"/>
    <dgm:cxn modelId="{8EA2B64A-BE16-4315-BDF2-DDF94E0CBA89}" type="presParOf" srcId="{4FDE513F-1F7F-4C92-8CF8-81824479B739}" destId="{446CF7DD-9707-41A8-960D-E968829249B6}" srcOrd="0" destOrd="0" presId="urn:microsoft.com/office/officeart/2011/layout/HexagonRadial"/>
    <dgm:cxn modelId="{77A78C21-769B-45C9-AA6B-16AB1BFA11C1}" type="presParOf" srcId="{F761D9F2-58B9-481E-B982-1F84ED1241EB}" destId="{EB09DAA9-984A-4968-B76E-5E8B5B4CDF96}" srcOrd="8"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6E9C99-812F-4243-976E-67E5DDCA0C68}">
      <dsp:nvSpPr>
        <dsp:cNvPr id="0" name=""/>
        <dsp:cNvSpPr/>
      </dsp:nvSpPr>
      <dsp:spPr>
        <a:xfrm>
          <a:off x="1106993" y="1403741"/>
          <a:ext cx="1784425" cy="1543419"/>
        </a:xfrm>
        <a:prstGeom prst="hexagon">
          <a:avLst>
            <a:gd name="adj" fmla="val 2857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t>Performance:  </a:t>
          </a:r>
          <a:r>
            <a:rPr lang="en-US" sz="1100" kern="1200" dirty="0" smtClean="0"/>
            <a:t>technical excellence at high speed under fatigue and pressure</a:t>
          </a:r>
          <a:endParaRPr lang="en-US" sz="1100" kern="1200" dirty="0"/>
        </a:p>
      </dsp:txBody>
      <dsp:txXfrm>
        <a:off x="1402680" y="1659492"/>
        <a:ext cx="1193051" cy="1031917"/>
      </dsp:txXfrm>
    </dsp:sp>
    <dsp:sp modelId="{DC86DB2B-1A82-4C92-B3D8-959A4428DA04}">
      <dsp:nvSpPr>
        <dsp:cNvPr id="0" name=""/>
        <dsp:cNvSpPr/>
      </dsp:nvSpPr>
      <dsp:spPr>
        <a:xfrm>
          <a:off x="2224299" y="665319"/>
          <a:ext cx="673351" cy="580033"/>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61A76A7C-9956-4D50-ACC8-AA7920D90F4B}">
      <dsp:nvSpPr>
        <dsp:cNvPr id="0" name=""/>
        <dsp:cNvSpPr/>
      </dsp:nvSpPr>
      <dsp:spPr>
        <a:xfrm>
          <a:off x="1271399" y="0"/>
          <a:ext cx="1462142" cy="1264933"/>
        </a:xfrm>
        <a:prstGeom prst="hexagon">
          <a:avLst>
            <a:gd name="adj" fmla="val 28570"/>
            <a:gd name="vf" fmla="val 11547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Physical:  </a:t>
          </a:r>
        </a:p>
        <a:p>
          <a:pPr lvl="0" algn="ctr" defTabSz="444500">
            <a:lnSpc>
              <a:spcPct val="90000"/>
            </a:lnSpc>
            <a:spcBef>
              <a:spcPct val="0"/>
            </a:spcBef>
            <a:spcAft>
              <a:spcPct val="35000"/>
            </a:spcAft>
          </a:pPr>
          <a:r>
            <a:rPr lang="en-US" sz="1000" kern="1200" dirty="0" smtClean="0"/>
            <a:t>speed, time, heart rate, lactate, breathing</a:t>
          </a:r>
          <a:endParaRPr lang="en-US" sz="1000" kern="1200" dirty="0"/>
        </a:p>
      </dsp:txBody>
      <dsp:txXfrm>
        <a:off x="1513708" y="209627"/>
        <a:ext cx="977524" cy="845679"/>
      </dsp:txXfrm>
    </dsp:sp>
    <dsp:sp modelId="{06CFE9B3-836A-414D-9526-9B8A6B3EA4EB}">
      <dsp:nvSpPr>
        <dsp:cNvPr id="0" name=""/>
        <dsp:cNvSpPr/>
      </dsp:nvSpPr>
      <dsp:spPr>
        <a:xfrm>
          <a:off x="3010123" y="1749673"/>
          <a:ext cx="673351" cy="580033"/>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A1B629BE-F425-4CCA-A0FB-69B85BA3E8A8}">
      <dsp:nvSpPr>
        <dsp:cNvPr id="0" name=""/>
        <dsp:cNvSpPr/>
      </dsp:nvSpPr>
      <dsp:spPr>
        <a:xfrm>
          <a:off x="2612463" y="778019"/>
          <a:ext cx="1462142" cy="1264933"/>
        </a:xfrm>
        <a:prstGeom prst="hexagon">
          <a:avLst>
            <a:gd name="adj" fmla="val 28570"/>
            <a:gd name="vf" fmla="val 11547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Mental:  </a:t>
          </a:r>
        </a:p>
        <a:p>
          <a:pPr lvl="0" algn="ctr" defTabSz="444500">
            <a:lnSpc>
              <a:spcPct val="90000"/>
            </a:lnSpc>
            <a:spcBef>
              <a:spcPct val="0"/>
            </a:spcBef>
            <a:spcAft>
              <a:spcPct val="35000"/>
            </a:spcAft>
          </a:pPr>
          <a:r>
            <a:rPr lang="en-US" sz="1000" kern="1200" dirty="0" smtClean="0"/>
            <a:t>focus, confidence, self-belief, motivation</a:t>
          </a:r>
          <a:endParaRPr lang="en-US" sz="1000" kern="1200" dirty="0"/>
        </a:p>
      </dsp:txBody>
      <dsp:txXfrm>
        <a:off x="2854772" y="987646"/>
        <a:ext cx="977524" cy="845679"/>
      </dsp:txXfrm>
    </dsp:sp>
    <dsp:sp modelId="{446CF7DD-9707-41A8-960D-E968829249B6}">
      <dsp:nvSpPr>
        <dsp:cNvPr id="0" name=""/>
        <dsp:cNvSpPr/>
      </dsp:nvSpPr>
      <dsp:spPr>
        <a:xfrm>
          <a:off x="2464082" y="2973704"/>
          <a:ext cx="673351" cy="580033"/>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4766B11B-1E9C-405D-83B0-E70A82485916}">
      <dsp:nvSpPr>
        <dsp:cNvPr id="0" name=""/>
        <dsp:cNvSpPr/>
      </dsp:nvSpPr>
      <dsp:spPr>
        <a:xfrm>
          <a:off x="2612463" y="2307514"/>
          <a:ext cx="1462142" cy="1264933"/>
        </a:xfrm>
        <a:prstGeom prst="hexagon">
          <a:avLst>
            <a:gd name="adj" fmla="val 28570"/>
            <a:gd name="vf" fmla="val 11547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Tactical:</a:t>
          </a:r>
        </a:p>
        <a:p>
          <a:pPr lvl="0" algn="ctr" defTabSz="444500">
            <a:lnSpc>
              <a:spcPct val="90000"/>
            </a:lnSpc>
            <a:spcBef>
              <a:spcPct val="0"/>
            </a:spcBef>
            <a:spcAft>
              <a:spcPct val="35000"/>
            </a:spcAft>
          </a:pPr>
          <a:r>
            <a:rPr lang="en-US" sz="1000" b="0" kern="1200" dirty="0" smtClean="0"/>
            <a:t>Race tactics, heats – semi-finals, race strategies</a:t>
          </a:r>
          <a:endParaRPr lang="en-US" sz="1000" b="0" kern="1200" dirty="0"/>
        </a:p>
      </dsp:txBody>
      <dsp:txXfrm>
        <a:off x="2854772" y="2517141"/>
        <a:ext cx="977524" cy="845679"/>
      </dsp:txXfrm>
    </dsp:sp>
    <dsp:sp modelId="{EB09DAA9-984A-4968-B76E-5E8B5B4CDF96}">
      <dsp:nvSpPr>
        <dsp:cNvPr id="0" name=""/>
        <dsp:cNvSpPr/>
      </dsp:nvSpPr>
      <dsp:spPr>
        <a:xfrm>
          <a:off x="1271399" y="3086404"/>
          <a:ext cx="1462142" cy="1264933"/>
        </a:xfrm>
        <a:prstGeom prst="hexagon">
          <a:avLst>
            <a:gd name="adj" fmla="val 28570"/>
            <a:gd name="vf" fmla="val 11547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Technical:</a:t>
          </a:r>
        </a:p>
        <a:p>
          <a:pPr lvl="0" algn="ctr" defTabSz="444500">
            <a:lnSpc>
              <a:spcPct val="90000"/>
            </a:lnSpc>
            <a:spcBef>
              <a:spcPct val="0"/>
            </a:spcBef>
            <a:spcAft>
              <a:spcPct val="35000"/>
            </a:spcAft>
          </a:pPr>
          <a:r>
            <a:rPr lang="en-US" sz="1000" b="0" kern="1200" dirty="0" smtClean="0"/>
            <a:t>Technique, skills, starts, turns, finishes, etc.</a:t>
          </a:r>
        </a:p>
        <a:p>
          <a:pPr lvl="0" algn="ctr" defTabSz="444500">
            <a:lnSpc>
              <a:spcPct val="90000"/>
            </a:lnSpc>
            <a:spcBef>
              <a:spcPct val="0"/>
            </a:spcBef>
            <a:spcAft>
              <a:spcPct val="35000"/>
            </a:spcAft>
          </a:pPr>
          <a:endParaRPr lang="en-US" sz="1000" b="0" kern="1200" dirty="0"/>
        </a:p>
      </dsp:txBody>
      <dsp:txXfrm>
        <a:off x="1513708" y="3296031"/>
        <a:ext cx="977524" cy="845679"/>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0F7CC58-21DF-45E0-9C83-5689BA8E893E}" type="datetimeFigureOut">
              <a:rPr lang="en-US" smtClean="0"/>
              <a:t>4/13/2017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67194E1-C404-494D-90C4-76F09FA5858B}" type="slidenum">
              <a:rPr lang="en-US" smtClean="0"/>
              <a:t>‹#›</a:t>
            </a:fld>
            <a:endParaRPr lang="en-US"/>
          </a:p>
        </p:txBody>
      </p:sp>
    </p:spTree>
    <p:extLst>
      <p:ext uri="{BB962C8B-B14F-4D97-AF65-F5344CB8AC3E}">
        <p14:creationId xmlns:p14="http://schemas.microsoft.com/office/powerpoint/2010/main" val="320745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4C1DCC-F72F-4E93-BB8C-E5CEFD96BEC5}" type="datetimeFigureOut">
              <a:rPr lang="en-US" smtClean="0"/>
              <a:t>4/13/2017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48074D-717C-46BA-8081-604674BE3C07}" type="slidenum">
              <a:rPr lang="en-US" smtClean="0"/>
              <a:t>‹#›</a:t>
            </a:fld>
            <a:endParaRPr lang="en-US"/>
          </a:p>
        </p:txBody>
      </p:sp>
    </p:spTree>
    <p:extLst>
      <p:ext uri="{BB962C8B-B14F-4D97-AF65-F5344CB8AC3E}">
        <p14:creationId xmlns:p14="http://schemas.microsoft.com/office/powerpoint/2010/main" val="3343830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5B1F82-58EF-4D22-852D-D3E7AD933D38}" type="slidenum">
              <a:rPr lang="en-US" smtClean="0"/>
              <a:t>1</a:t>
            </a:fld>
            <a:endParaRPr lang="en-US"/>
          </a:p>
        </p:txBody>
      </p:sp>
    </p:spTree>
    <p:extLst>
      <p:ext uri="{BB962C8B-B14F-4D97-AF65-F5344CB8AC3E}">
        <p14:creationId xmlns:p14="http://schemas.microsoft.com/office/powerpoint/2010/main" val="7846119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alphaModFix amt="70000"/>
            <a:lum/>
          </a:blip>
          <a:srcRect/>
          <a:stretch>
            <a:fillRect/>
          </a:stretch>
        </a:blipFill>
        <a:effectLst/>
      </p:bgPr>
    </p:bg>
    <p:spTree>
      <p:nvGrpSpPr>
        <p:cNvPr id="1" name=""/>
        <p:cNvGrpSpPr/>
        <p:nvPr/>
      </p:nvGrpSpPr>
      <p:grpSpPr>
        <a:xfrm>
          <a:off x="0" y="0"/>
          <a:ext cx="0" cy="0"/>
          <a:chOff x="0" y="0"/>
          <a:chExt cx="0" cy="0"/>
        </a:xfrm>
      </p:grpSpPr>
      <p:grpSp>
        <p:nvGrpSpPr>
          <p:cNvPr id="11" name="Group 10"/>
          <p:cNvGrpSpPr/>
          <p:nvPr/>
        </p:nvGrpSpPr>
        <p:grpSpPr>
          <a:xfrm>
            <a:off x="3048" y="0"/>
            <a:ext cx="12188952" cy="6858000"/>
            <a:chOff x="-1" y="0"/>
            <a:chExt cx="12188952" cy="6858000"/>
          </a:xfrm>
        </p:grpSpPr>
        <p:pic>
          <p:nvPicPr>
            <p:cNvPr id="10" name="Picture 9"/>
            <p:cNvPicPr preferRelativeResize="0">
              <a:picLocks/>
            </p:cNvPicPr>
            <p:nvPr/>
          </p:nvPicPr>
          <p:blipFill>
            <a:blip r:embed="rId3">
              <a:extLst>
                <a:ext uri="{28A0092B-C50C-407E-A947-70E740481C1C}">
                  <a14:useLocalDpi xmlns:a14="http://schemas.microsoft.com/office/drawing/2010/main" val="0"/>
                </a:ext>
              </a:extLst>
            </a:blip>
            <a:stretch>
              <a:fillRect/>
            </a:stretch>
          </p:blipFill>
          <p:spPr>
            <a:xfrm>
              <a:off x="-1" y="0"/>
              <a:ext cx="12188952" cy="6858000"/>
            </a:xfrm>
            <a:prstGeom prst="rect">
              <a:avLst/>
            </a:prstGeom>
          </p:spPr>
        </p:pic>
        <p:grpSp>
          <p:nvGrpSpPr>
            <p:cNvPr id="7" name="Group 6"/>
            <p:cNvGrpSpPr/>
            <p:nvPr/>
          </p:nvGrpSpPr>
          <p:grpSpPr>
            <a:xfrm>
              <a:off x="0" y="0"/>
              <a:ext cx="4457701" cy="6858000"/>
              <a:chOff x="0" y="0"/>
              <a:chExt cx="4457701" cy="6858000"/>
            </a:xfrm>
          </p:grpSpPr>
          <p:sp>
            <p:nvSpPr>
              <p:cNvPr id="8" name="Rectangle 2"/>
              <p:cNvSpPr>
                <a:spLocks noChangeArrowheads="1"/>
              </p:cNvSpPr>
              <p:nvPr/>
            </p:nvSpPr>
            <p:spPr bwMode="ltGray">
              <a:xfrm>
                <a:off x="0" y="0"/>
                <a:ext cx="1100667" cy="6858000"/>
              </a:xfrm>
              <a:prstGeom prst="rect">
                <a:avLst/>
              </a:prstGeom>
              <a:solidFill>
                <a:schemeClr val="tx2">
                  <a:alpha val="50000"/>
                </a:schemeClr>
              </a:solidFill>
              <a:ln>
                <a:noFill/>
              </a:ln>
              <a:extLst>
                <a:ext uri="{91240B29-F687-4F45-9708-019B960494DF}">
                  <a14:hiddenLine xmlns:a14="http://schemas.microsoft.com/office/drawing/2010/main" w="9525">
                    <a:solidFill>
                      <a:schemeClr val="bg1"/>
                    </a:solidFill>
                    <a:miter lim="800000"/>
                    <a:headEnd/>
                    <a:tailEnd/>
                  </a14:hiddenLine>
                </a:ext>
              </a:extLst>
            </p:spPr>
            <p:txBody>
              <a:bodyPr wrap="none" anchor="ctr"/>
              <a:lstStyle/>
              <a:p>
                <a:endParaRPr lang="en-US" sz="1800"/>
              </a:p>
            </p:txBody>
          </p:sp>
          <p:sp>
            <p:nvSpPr>
              <p:cNvPr id="9" name="Rectangle 8"/>
              <p:cNvSpPr>
                <a:spLocks noChangeArrowheads="1"/>
              </p:cNvSpPr>
              <p:nvPr/>
            </p:nvSpPr>
            <p:spPr bwMode="ltGray">
              <a:xfrm>
                <a:off x="1" y="3543300"/>
                <a:ext cx="4457700" cy="122238"/>
              </a:xfrm>
              <a:prstGeom prst="rect">
                <a:avLst/>
              </a:prstGeom>
              <a:solidFill>
                <a:schemeClr val="accent3">
                  <a:alpha val="65000"/>
                </a:scheme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sz="1800"/>
              </a:p>
            </p:txBody>
          </p:sp>
        </p:grpSp>
      </p:grpSp>
      <p:sp>
        <p:nvSpPr>
          <p:cNvPr id="4" name="Date Placeholder 3"/>
          <p:cNvSpPr>
            <a:spLocks noGrp="1"/>
          </p:cNvSpPr>
          <p:nvPr>
            <p:ph type="dt" sz="half" idx="10"/>
          </p:nvPr>
        </p:nvSpPr>
        <p:spPr/>
        <p:txBody>
          <a:bodyPr/>
          <a:lstStyle>
            <a:lvl1pPr>
              <a:defRPr>
                <a:solidFill>
                  <a:schemeClr val="bg2"/>
                </a:solidFill>
              </a:defRPr>
            </a:lvl1pPr>
          </a:lstStyle>
          <a:p>
            <a:fld id="{36862125-6A3A-48C8-AEA3-69526B7594CE}" type="datetime1">
              <a:rPr lang="en-US" smtClean="0"/>
              <a:t>4/13/2017</a:t>
            </a:fld>
            <a:endParaRPr lang="en-US"/>
          </a:p>
        </p:txBody>
      </p:sp>
      <p:sp>
        <p:nvSpPr>
          <p:cNvPr id="5" name="Footer Placeholder 4"/>
          <p:cNvSpPr>
            <a:spLocks noGrp="1"/>
          </p:cNvSpPr>
          <p:nvPr>
            <p:ph type="ftr" sz="quarter" idx="11"/>
          </p:nvPr>
        </p:nvSpPr>
        <p:spPr/>
        <p:txBody>
          <a:bodyPr/>
          <a:lstStyle>
            <a:lvl1pPr>
              <a:defRPr>
                <a:solidFill>
                  <a:schemeClr val="bg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5F532363-5462-4229-83AC-AF010E83DB6E}" type="slidenum">
              <a:rPr lang="en-US" smtClean="0"/>
              <a:pPr/>
              <a:t>‹#›</a:t>
            </a:fld>
            <a:endParaRPr lang="en-US"/>
          </a:p>
        </p:txBody>
      </p:sp>
      <p:sp>
        <p:nvSpPr>
          <p:cNvPr id="3" name="Subtitle 2"/>
          <p:cNvSpPr>
            <a:spLocks noGrp="1"/>
          </p:cNvSpPr>
          <p:nvPr>
            <p:ph type="subTitle" idx="1"/>
          </p:nvPr>
        </p:nvSpPr>
        <p:spPr>
          <a:xfrm>
            <a:off x="1524000" y="3805234"/>
            <a:ext cx="9144000" cy="1655762"/>
          </a:xfrm>
        </p:spPr>
        <p:txBody>
          <a:bodyPr/>
          <a:lstStyle>
            <a:lvl1pPr marL="0" indent="0" algn="ctr">
              <a:buNone/>
              <a:defRPr sz="2400" b="0" cap="none" spc="0">
                <a:ln>
                  <a:noFill/>
                </a:ln>
                <a:solidFill>
                  <a:schemeClr val="bg2"/>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2" name="Title 1"/>
          <p:cNvSpPr>
            <a:spLocks noGrp="1"/>
          </p:cNvSpPr>
          <p:nvPr>
            <p:ph type="ctrTitle"/>
          </p:nvPr>
        </p:nvSpPr>
        <p:spPr bwMode="ltGray">
          <a:xfrm>
            <a:off x="1524000" y="1041400"/>
            <a:ext cx="9144000" cy="2387600"/>
          </a:xfrm>
        </p:spPr>
        <p:txBody>
          <a:bodyPr anchor="b"/>
          <a:lstStyle>
            <a:lvl1pPr algn="ctr">
              <a:defRPr sz="6000" b="0" cap="none" spc="0">
                <a:ln>
                  <a:noFill/>
                </a:ln>
                <a:solidFill>
                  <a:schemeClr val="bg2"/>
                </a:solidFill>
                <a:effectLst>
                  <a:outerShdw blurRad="38100" dist="38100" dir="2700000" algn="tl">
                    <a:srgbClr val="000000">
                      <a:alpha val="43137"/>
                    </a:srgbClr>
                  </a:outerShdw>
                </a:effectLst>
              </a:defRPr>
            </a:lvl1pPr>
          </a:lstStyle>
          <a:p>
            <a:r>
              <a:rPr lang="en-US" smtClean="0"/>
              <a:t>Click to edit Master title style</a:t>
            </a:r>
            <a:endParaRPr lang="en-US"/>
          </a:p>
        </p:txBody>
      </p:sp>
    </p:spTree>
    <p:extLst>
      <p:ext uri="{BB962C8B-B14F-4D97-AF65-F5344CB8AC3E}">
        <p14:creationId xmlns:p14="http://schemas.microsoft.com/office/powerpoint/2010/main" val="42268543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D0B4866-7915-4EE0-9927-C6A2A1D33B19}" type="datetime1">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32363-5462-4229-83AC-AF010E83DB6E}" type="slidenum">
              <a:rPr lang="en-US" smtClean="0"/>
              <a:t>‹#›</a:t>
            </a:fld>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78693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98BECB-85FE-46BC-BD56-FFA3D3AB591F}" type="datetime1">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32363-5462-4229-83AC-AF010E83DB6E}" type="slidenum">
              <a:rPr lang="en-US" smtClean="0"/>
              <a:t>‹#›</a:t>
            </a:fld>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Tree>
    <p:extLst>
      <p:ext uri="{BB962C8B-B14F-4D97-AF65-F5344CB8AC3E}">
        <p14:creationId xmlns:p14="http://schemas.microsoft.com/office/powerpoint/2010/main" val="3177007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F4697F8-118F-4AE6-987E-ECD54D88E0DE}" type="datetime1">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32363-5462-4229-83AC-AF010E83DB6E}" type="slidenum">
              <a:rPr lang="en-US" smtClean="0"/>
              <a:t>‹#›</a:t>
            </a:fld>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281979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6E678AB-EE52-4520-A2F7-FA7F3EA0900B}" type="datetime1">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32363-5462-4229-83AC-AF010E83DB6E}" type="slidenum">
              <a:rPr lang="en-US" smtClean="0"/>
              <a:t>‹#›</a:t>
            </a:fld>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2" name="Title 1"/>
          <p:cNvSpPr>
            <a:spLocks noGrp="1"/>
          </p:cNvSpPr>
          <p:nvPr>
            <p:ph type="title"/>
          </p:nvPr>
        </p:nvSpPr>
        <p:spPr>
          <a:xfrm>
            <a:off x="831850" y="1709738"/>
            <a:ext cx="10515600" cy="2862262"/>
          </a:xfrm>
        </p:spPr>
        <p:txBody>
          <a:bodyPr anchor="b"/>
          <a:lstStyle>
            <a:lvl1pPr>
              <a:defRPr sz="6000"/>
            </a:lvl1pPr>
          </a:lstStyle>
          <a:p>
            <a:r>
              <a:rPr lang="en-US" smtClean="0"/>
              <a:t>Click to edit Master title style</a:t>
            </a:r>
            <a:endParaRPr lang="en-US"/>
          </a:p>
        </p:txBody>
      </p:sp>
    </p:spTree>
    <p:extLst>
      <p:ext uri="{BB962C8B-B14F-4D97-AF65-F5344CB8AC3E}">
        <p14:creationId xmlns:p14="http://schemas.microsoft.com/office/powerpoint/2010/main" val="3752169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915924F-E122-4E82-934B-11114A2DA84A}" type="datetime1">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32363-5462-4229-83AC-AF010E83DB6E}" type="slidenum">
              <a:rPr lang="en-US" smtClean="0"/>
              <a:t>‹#›</a:t>
            </a:fld>
            <a:endParaRPr lang="en-US"/>
          </a:p>
        </p:txBody>
      </p:sp>
      <p:sp>
        <p:nvSpPr>
          <p:cNvPr id="4" name="Content Placeholder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24370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79CC697F-8DCA-4E05-9F1F-138675464B8A}" type="datetime1">
              <a:rPr lang="en-US" smtClean="0"/>
              <a:t>4/13/2017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532363-5462-4229-83AC-AF010E83DB6E}" type="slidenum">
              <a:rPr lang="en-US" smtClean="0"/>
              <a:t>‹#›</a:t>
            </a:fld>
            <a:endParaRPr lang="en-US"/>
          </a:p>
        </p:txBody>
      </p:sp>
      <p:sp>
        <p:nvSpPr>
          <p:cNvPr id="6" name="Content Placeholder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 name="Title 1"/>
          <p:cNvSpPr>
            <a:spLocks noGrp="1"/>
          </p:cNvSpPr>
          <p:nvPr>
            <p:ph type="title"/>
          </p:nvPr>
        </p:nvSpPr>
        <p:spPr>
          <a:xfrm>
            <a:off x="831850" y="274638"/>
            <a:ext cx="1051560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1206680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1DB938C-F098-4988-84F4-CBDAF2961A28}" type="datetime1">
              <a:rPr lang="en-US" smtClean="0"/>
              <a:t>4/13/2017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532363-5462-4229-83AC-AF010E83DB6E}"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01567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5D108-99FC-4A8E-BC83-D17B6F94D5BF}" type="datetime1">
              <a:rPr lang="en-US" smtClean="0"/>
              <a:t>4/13/2017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532363-5462-4229-83AC-AF010E83DB6E}" type="slidenum">
              <a:rPr lang="en-US" smtClean="0"/>
              <a:t>‹#›</a:t>
            </a:fld>
            <a:endParaRPr lang="en-US"/>
          </a:p>
        </p:txBody>
      </p:sp>
    </p:spTree>
    <p:extLst>
      <p:ext uri="{BB962C8B-B14F-4D97-AF65-F5344CB8AC3E}">
        <p14:creationId xmlns:p14="http://schemas.microsoft.com/office/powerpoint/2010/main" val="1461910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0BDD7D2-C0EC-4927-A811-76260AAFF2A5}" type="datetime1">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32363-5462-4229-83AC-AF010E83DB6E}" type="slidenum">
              <a:rPr lang="en-US" smtClean="0"/>
              <a:t>‹#›</a:t>
            </a:fld>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408399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0877E88-73E7-4830-B088-E57CE7942F46}" type="datetime1">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32363-5462-4229-83AC-AF010E83DB6E}" type="slidenum">
              <a:rPr lang="en-US" smtClean="0"/>
              <a:t>‹#›</a:t>
            </a:fld>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3597747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alphaModFix amt="70000"/>
            <a:lum/>
          </a:blip>
          <a:srcRect/>
          <a:stretch>
            <a:fillRect t="-17000" b="-17000"/>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1"/>
                </a:solidFill>
              </a:defRPr>
            </a:lvl1pPr>
          </a:lstStyle>
          <a:p>
            <a:fld id="{2D96CFE0-3C77-45FF-BB90-C6EE256FAB8B}" type="datetime1">
              <a:rPr lang="en-US" smtClean="0"/>
              <a:t>4/13/2017</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endParaRPr lang="en-US"/>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solidFill>
              </a:defRPr>
            </a:lvl1pPr>
          </a:lstStyle>
          <a:p>
            <a:fld id="{5F532363-5462-4229-83AC-AF010E83DB6E}" type="slidenum">
              <a:rPr lang="en-US" smtClean="0"/>
              <a:pPr/>
              <a:t>‹#›</a:t>
            </a:fld>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Placeholder 1"/>
          <p:cNvSpPr>
            <a:spLocks noGrp="1"/>
          </p:cNvSpPr>
          <p:nvPr>
            <p:ph type="title"/>
          </p:nvPr>
        </p:nvSpPr>
        <p:spPr bwMode="ltGray">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192415664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sldNum="0" hdr="0" ftr="0" dt="0"/>
  <p:txStyles>
    <p:titleStyle>
      <a:lvl1pPr algn="l" defTabSz="914400" rtl="0" eaLnBrk="1" latinLnBrk="0" hangingPunct="1">
        <a:spcBef>
          <a:spcPct val="0"/>
        </a:spcBef>
        <a:buNone/>
        <a:defRPr sz="4400" b="0" kern="1200">
          <a:solidFill>
            <a:schemeClr val="tx2"/>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5">
            <a:lumMod val="75000"/>
          </a:schemeClr>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5">
            <a:lumMod val="75000"/>
          </a:schemeClr>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5">
            <a:lumMod val="75000"/>
          </a:schemeClr>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5">
            <a:lumMod val="75000"/>
          </a:schemeClr>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5">
            <a:lumMod val="75000"/>
          </a:schemeClr>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5">
            <a:lumMod val="75000"/>
          </a:schemeClr>
        </a:buClr>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5">
            <a:lumMod val="75000"/>
          </a:schemeClr>
        </a:buClr>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5">
            <a:lumMod val="75000"/>
          </a:schemeClr>
        </a:buClr>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5">
            <a:lumMod val="75000"/>
          </a:schemeClr>
        </a:buClr>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The Mental Part of Performance</a:t>
            </a:r>
            <a:endParaRPr lang="en-US" dirty="0"/>
          </a:p>
        </p:txBody>
      </p:sp>
      <p:sp>
        <p:nvSpPr>
          <p:cNvPr id="2" name="Title 1"/>
          <p:cNvSpPr>
            <a:spLocks noGrp="1"/>
          </p:cNvSpPr>
          <p:nvPr>
            <p:ph type="ctrTitle"/>
          </p:nvPr>
        </p:nvSpPr>
        <p:spPr/>
        <p:txBody>
          <a:bodyPr/>
          <a:lstStyle/>
          <a:p>
            <a:r>
              <a:rPr lang="en-US" dirty="0" smtClean="0"/>
              <a:t>A “Winning” Attitude</a:t>
            </a:r>
            <a:endParaRPr lang="en-US" dirty="0"/>
          </a:p>
        </p:txBody>
      </p:sp>
    </p:spTree>
    <p:extLst>
      <p:ext uri="{BB962C8B-B14F-4D97-AF65-F5344CB8AC3E}">
        <p14:creationId xmlns:p14="http://schemas.microsoft.com/office/powerpoint/2010/main" val="585639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Nalee의 IT이야기 :: Standing Tall in The Room Speech Script"/>
          <p:cNvPicPr>
            <a:picLocks noGrp="1" noChangeAspect="1"/>
          </p:cNvPicPr>
          <p:nvPr>
            <p:ph type="pic" idx="1"/>
          </p:nvPr>
        </p:nvPicPr>
        <p:blipFill>
          <a:blip r:embed="rId2">
            <a:extLst>
              <a:ext uri="{28A0092B-C50C-407E-A947-70E740481C1C}">
                <a14:useLocalDpi xmlns:a14="http://schemas.microsoft.com/office/drawing/2010/main" val="0"/>
              </a:ext>
            </a:extLst>
          </a:blip>
          <a:srcRect l="6425" r="6425"/>
          <a:stretch>
            <a:fillRect/>
          </a:stretch>
        </p:blipFill>
        <p:spPr/>
      </p:pic>
      <p:sp>
        <p:nvSpPr>
          <p:cNvPr id="3" name="Text Placeholder 2"/>
          <p:cNvSpPr>
            <a:spLocks noGrp="1"/>
          </p:cNvSpPr>
          <p:nvPr>
            <p:ph type="body" sz="half" idx="2"/>
          </p:nvPr>
        </p:nvSpPr>
        <p:spPr/>
        <p:txBody>
          <a:bodyPr>
            <a:normAutofit lnSpcReduction="10000"/>
          </a:bodyPr>
          <a:lstStyle/>
          <a:p>
            <a:r>
              <a:rPr lang="en-US" sz="3200" dirty="0" smtClean="0"/>
              <a:t>Be confident in your abilities</a:t>
            </a:r>
          </a:p>
          <a:p>
            <a:r>
              <a:rPr lang="en-US" sz="3200" dirty="0" smtClean="0"/>
              <a:t>Act decisively</a:t>
            </a:r>
          </a:p>
          <a:p>
            <a:r>
              <a:rPr lang="en-US" sz="3200" dirty="0" smtClean="0"/>
              <a:t>Believe you can successfully meet challenges</a:t>
            </a:r>
          </a:p>
          <a:p>
            <a:r>
              <a:rPr lang="en-US" sz="3200" dirty="0" smtClean="0"/>
              <a:t>Never doubt your own ability</a:t>
            </a:r>
            <a:endParaRPr lang="en-US" sz="3200" dirty="0"/>
          </a:p>
        </p:txBody>
      </p:sp>
      <p:sp>
        <p:nvSpPr>
          <p:cNvPr id="4" name="Title 3"/>
          <p:cNvSpPr>
            <a:spLocks noGrp="1"/>
          </p:cNvSpPr>
          <p:nvPr>
            <p:ph type="title"/>
          </p:nvPr>
        </p:nvSpPr>
        <p:spPr/>
        <p:txBody>
          <a:bodyPr>
            <a:normAutofit/>
          </a:bodyPr>
          <a:lstStyle/>
          <a:p>
            <a:r>
              <a:rPr lang="en-US" sz="4000" dirty="0" smtClean="0"/>
              <a:t>SELF-CONFIDENCE</a:t>
            </a:r>
            <a:endParaRPr lang="en-US" sz="4000" dirty="0"/>
          </a:p>
        </p:txBody>
      </p:sp>
    </p:spTree>
    <p:extLst>
      <p:ext uri="{BB962C8B-B14F-4D97-AF65-F5344CB8AC3E}">
        <p14:creationId xmlns:p14="http://schemas.microsoft.com/office/powerpoint/2010/main" val="2863604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Sandra Belleza Novelli: Meditação para integração entre Cérebro e ..."/>
          <p:cNvPicPr>
            <a:picLocks noGrp="1" noChangeAspect="1"/>
          </p:cNvPicPr>
          <p:nvPr>
            <p:ph type="pic" idx="1"/>
          </p:nvPr>
        </p:nvPicPr>
        <p:blipFill>
          <a:blip r:embed="rId2">
            <a:extLst>
              <a:ext uri="{28A0092B-C50C-407E-A947-70E740481C1C}">
                <a14:useLocalDpi xmlns:a14="http://schemas.microsoft.com/office/drawing/2010/main" val="0"/>
              </a:ext>
            </a:extLst>
          </a:blip>
          <a:srcRect l="9790" r="9790"/>
          <a:stretch>
            <a:fillRect/>
          </a:stretch>
        </p:blipFill>
        <p:spPr/>
      </p:pic>
      <p:sp>
        <p:nvSpPr>
          <p:cNvPr id="3" name="Text Placeholder 2"/>
          <p:cNvSpPr>
            <a:spLocks noGrp="1"/>
          </p:cNvSpPr>
          <p:nvPr>
            <p:ph type="body" sz="half" idx="2"/>
          </p:nvPr>
        </p:nvSpPr>
        <p:spPr/>
        <p:txBody>
          <a:bodyPr>
            <a:normAutofit/>
          </a:bodyPr>
          <a:lstStyle/>
          <a:p>
            <a:r>
              <a:rPr lang="en-US" sz="3200" dirty="0" smtClean="0"/>
              <a:t>Handle pressures</a:t>
            </a:r>
          </a:p>
          <a:p>
            <a:endParaRPr lang="en-US" sz="3200" dirty="0"/>
          </a:p>
          <a:p>
            <a:r>
              <a:rPr lang="en-US" sz="3200" dirty="0" smtClean="0"/>
              <a:t>Stay cool, adjust quickly</a:t>
            </a:r>
          </a:p>
          <a:p>
            <a:endParaRPr lang="en-US" sz="3200" dirty="0"/>
          </a:p>
          <a:p>
            <a:r>
              <a:rPr lang="en-US" sz="3200" dirty="0" smtClean="0"/>
              <a:t>Don’t let bad breaks or bad calls upset you</a:t>
            </a:r>
            <a:endParaRPr lang="en-US" sz="3200" dirty="0"/>
          </a:p>
        </p:txBody>
      </p:sp>
      <p:sp>
        <p:nvSpPr>
          <p:cNvPr id="4" name="Title 3"/>
          <p:cNvSpPr>
            <a:spLocks noGrp="1"/>
          </p:cNvSpPr>
          <p:nvPr>
            <p:ph type="title"/>
          </p:nvPr>
        </p:nvSpPr>
        <p:spPr/>
        <p:txBody>
          <a:bodyPr>
            <a:noAutofit/>
          </a:bodyPr>
          <a:lstStyle/>
          <a:p>
            <a:r>
              <a:rPr lang="en-US" sz="5400" dirty="0" smtClean="0"/>
              <a:t>EMOTIONAL CONTROL</a:t>
            </a:r>
            <a:endParaRPr lang="en-US" sz="5400" dirty="0"/>
          </a:p>
        </p:txBody>
      </p:sp>
    </p:spTree>
    <p:extLst>
      <p:ext uri="{BB962C8B-B14F-4D97-AF65-F5344CB8AC3E}">
        <p14:creationId xmlns:p14="http://schemas.microsoft.com/office/powerpoint/2010/main" val="2562528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Deja un comentario Cancelar respuesta"/>
          <p:cNvPicPr>
            <a:picLocks noGrp="1" noChangeAspect="1"/>
          </p:cNvPicPr>
          <p:nvPr>
            <p:ph type="pic" idx="1"/>
          </p:nvPr>
        </p:nvPicPr>
        <p:blipFill>
          <a:blip r:embed="rId2">
            <a:extLst>
              <a:ext uri="{28A0092B-C50C-407E-A947-70E740481C1C}">
                <a14:useLocalDpi xmlns:a14="http://schemas.microsoft.com/office/drawing/2010/main" val="0"/>
              </a:ext>
            </a:extLst>
          </a:blip>
          <a:srcRect t="596" b="596"/>
          <a:stretch>
            <a:fillRect/>
          </a:stretch>
        </p:blipFill>
        <p:spPr/>
      </p:pic>
      <p:sp>
        <p:nvSpPr>
          <p:cNvPr id="3" name="Text Placeholder 2"/>
          <p:cNvSpPr>
            <a:spLocks noGrp="1"/>
          </p:cNvSpPr>
          <p:nvPr>
            <p:ph type="body" sz="half" idx="2"/>
          </p:nvPr>
        </p:nvSpPr>
        <p:spPr/>
        <p:txBody>
          <a:bodyPr>
            <a:normAutofit fontScale="92500" lnSpcReduction="10000"/>
          </a:bodyPr>
          <a:lstStyle/>
          <a:p>
            <a:r>
              <a:rPr lang="en-US" sz="3200" dirty="0" smtClean="0"/>
              <a:t>Accept strong criticism and rigorous training</a:t>
            </a:r>
          </a:p>
          <a:p>
            <a:endParaRPr lang="en-US" sz="3200" dirty="0"/>
          </a:p>
          <a:p>
            <a:r>
              <a:rPr lang="en-US" sz="3200" dirty="0" smtClean="0"/>
              <a:t>Recover quickly from setbacks</a:t>
            </a:r>
          </a:p>
          <a:p>
            <a:endParaRPr lang="en-US" sz="3200" dirty="0"/>
          </a:p>
          <a:p>
            <a:r>
              <a:rPr lang="en-US" sz="3200" dirty="0" smtClean="0"/>
              <a:t>Don’t fall apart when the going gets rough</a:t>
            </a:r>
            <a:endParaRPr lang="en-US" sz="3200" dirty="0"/>
          </a:p>
        </p:txBody>
      </p:sp>
      <p:sp>
        <p:nvSpPr>
          <p:cNvPr id="4" name="Title 3"/>
          <p:cNvSpPr>
            <a:spLocks noGrp="1"/>
          </p:cNvSpPr>
          <p:nvPr>
            <p:ph type="title"/>
          </p:nvPr>
        </p:nvSpPr>
        <p:spPr/>
        <p:txBody>
          <a:bodyPr>
            <a:noAutofit/>
          </a:bodyPr>
          <a:lstStyle/>
          <a:p>
            <a:r>
              <a:rPr lang="en-US" sz="5400" dirty="0" smtClean="0"/>
              <a:t>MENTAL TOUGHNESS</a:t>
            </a:r>
            <a:endParaRPr lang="en-US" sz="5400" dirty="0"/>
          </a:p>
        </p:txBody>
      </p:sp>
    </p:spTree>
    <p:extLst>
      <p:ext uri="{BB962C8B-B14F-4D97-AF65-F5344CB8AC3E}">
        <p14:creationId xmlns:p14="http://schemas.microsoft.com/office/powerpoint/2010/main" val="2979810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Define tus objetivos... ¡ ya! - Optimiza Tus Finanzas"/>
          <p:cNvPicPr>
            <a:picLocks noGrp="1" noChangeAspect="1"/>
          </p:cNvPicPr>
          <p:nvPr>
            <p:ph type="pic" idx="1"/>
          </p:nvPr>
        </p:nvPicPr>
        <p:blipFill>
          <a:blip r:embed="rId2">
            <a:extLst>
              <a:ext uri="{28A0092B-C50C-407E-A947-70E740481C1C}">
                <a14:useLocalDpi xmlns:a14="http://schemas.microsoft.com/office/drawing/2010/main" val="0"/>
              </a:ext>
            </a:extLst>
          </a:blip>
          <a:srcRect t="10520" b="10520"/>
          <a:stretch>
            <a:fillRect/>
          </a:stretch>
        </p:blipFill>
        <p:spPr/>
      </p:pic>
      <p:sp>
        <p:nvSpPr>
          <p:cNvPr id="3" name="Text Placeholder 2"/>
          <p:cNvSpPr>
            <a:spLocks noGrp="1"/>
          </p:cNvSpPr>
          <p:nvPr>
            <p:ph type="body" sz="half" idx="2"/>
          </p:nvPr>
        </p:nvSpPr>
        <p:spPr/>
        <p:txBody>
          <a:bodyPr>
            <a:normAutofit/>
          </a:bodyPr>
          <a:lstStyle/>
          <a:p>
            <a:r>
              <a:rPr lang="en-US" sz="3200" dirty="0" smtClean="0"/>
              <a:t>Respect the coach and the coaching process</a:t>
            </a:r>
          </a:p>
          <a:p>
            <a:endParaRPr lang="en-US" sz="3200" dirty="0"/>
          </a:p>
          <a:p>
            <a:r>
              <a:rPr lang="en-US" sz="3200" dirty="0" smtClean="0"/>
              <a:t>Be receptive to coach’s advice and follow it</a:t>
            </a:r>
            <a:endParaRPr lang="en-US" sz="3200" dirty="0"/>
          </a:p>
        </p:txBody>
      </p:sp>
      <p:sp>
        <p:nvSpPr>
          <p:cNvPr id="4" name="Title 3"/>
          <p:cNvSpPr>
            <a:spLocks noGrp="1"/>
          </p:cNvSpPr>
          <p:nvPr>
            <p:ph type="title"/>
          </p:nvPr>
        </p:nvSpPr>
        <p:spPr/>
        <p:txBody>
          <a:bodyPr>
            <a:normAutofit/>
          </a:bodyPr>
          <a:lstStyle/>
          <a:p>
            <a:r>
              <a:rPr lang="en-US" sz="4800" dirty="0" smtClean="0"/>
              <a:t>COACHABILITY</a:t>
            </a:r>
            <a:endParaRPr lang="en-US" sz="4800" dirty="0"/>
          </a:p>
        </p:txBody>
      </p:sp>
    </p:spTree>
    <p:extLst>
      <p:ext uri="{BB962C8B-B14F-4D97-AF65-F5344CB8AC3E}">
        <p14:creationId xmlns:p14="http://schemas.microsoft.com/office/powerpoint/2010/main" val="4093157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clear conscience is thesure sign of a bad memory.”"/>
          <p:cNvPicPr>
            <a:picLocks noGrp="1" noChangeAspect="1"/>
          </p:cNvPicPr>
          <p:nvPr>
            <p:ph type="pic" idx="1"/>
          </p:nvPr>
        </p:nvPicPr>
        <p:blipFill>
          <a:blip r:embed="rId2">
            <a:extLst>
              <a:ext uri="{28A0092B-C50C-407E-A947-70E740481C1C}">
                <a14:useLocalDpi xmlns:a14="http://schemas.microsoft.com/office/drawing/2010/main" val="0"/>
              </a:ext>
            </a:extLst>
          </a:blip>
          <a:srcRect t="9240" b="9240"/>
          <a:stretch>
            <a:fillRect/>
          </a:stretch>
        </p:blipFill>
        <p:spPr/>
      </p:pic>
      <p:sp>
        <p:nvSpPr>
          <p:cNvPr id="3" name="Text Placeholder 2"/>
          <p:cNvSpPr>
            <a:spLocks noGrp="1"/>
          </p:cNvSpPr>
          <p:nvPr>
            <p:ph type="body" sz="half" idx="2"/>
          </p:nvPr>
        </p:nvSpPr>
        <p:spPr/>
        <p:txBody>
          <a:bodyPr>
            <a:normAutofit fontScale="85000" lnSpcReduction="20000"/>
          </a:bodyPr>
          <a:lstStyle/>
          <a:p>
            <a:r>
              <a:rPr lang="en-US" sz="3200" dirty="0" smtClean="0"/>
              <a:t>Have high standards of character</a:t>
            </a:r>
          </a:p>
          <a:p>
            <a:endParaRPr lang="en-US" sz="3200" dirty="0"/>
          </a:p>
          <a:p>
            <a:r>
              <a:rPr lang="en-US" sz="3200" dirty="0" smtClean="0"/>
              <a:t>Deep sense of obligation</a:t>
            </a:r>
          </a:p>
          <a:p>
            <a:endParaRPr lang="en-US" sz="3200" dirty="0"/>
          </a:p>
          <a:p>
            <a:r>
              <a:rPr lang="en-US" sz="3200" dirty="0" smtClean="0"/>
              <a:t>Put the welfare of the team first</a:t>
            </a:r>
          </a:p>
          <a:p>
            <a:endParaRPr lang="en-US" sz="3200" dirty="0"/>
          </a:p>
          <a:p>
            <a:r>
              <a:rPr lang="en-US" sz="3200" dirty="0" smtClean="0"/>
              <a:t>Don’t bend rules or regulations</a:t>
            </a:r>
            <a:endParaRPr lang="en-US" sz="3200" dirty="0"/>
          </a:p>
        </p:txBody>
      </p:sp>
      <p:sp>
        <p:nvSpPr>
          <p:cNvPr id="4" name="Title 3"/>
          <p:cNvSpPr>
            <a:spLocks noGrp="1"/>
          </p:cNvSpPr>
          <p:nvPr>
            <p:ph type="title"/>
          </p:nvPr>
        </p:nvSpPr>
        <p:spPr/>
        <p:txBody>
          <a:bodyPr>
            <a:normAutofit/>
          </a:bodyPr>
          <a:lstStyle/>
          <a:p>
            <a:r>
              <a:rPr lang="en-US" dirty="0" smtClean="0"/>
              <a:t>CONSCIENTIOUSNESS</a:t>
            </a:r>
            <a:endParaRPr lang="en-US" dirty="0"/>
          </a:p>
        </p:txBody>
      </p:sp>
    </p:spTree>
    <p:extLst>
      <p:ext uri="{BB962C8B-B14F-4D97-AF65-F5344CB8AC3E}">
        <p14:creationId xmlns:p14="http://schemas.microsoft.com/office/powerpoint/2010/main" val="908645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to our wiki! This wiki explores the importance of building &lt;strong&gt;trust&lt;/strong&gt; ..."/>
          <p:cNvPicPr>
            <a:picLocks noGrp="1" noChangeAspect="1"/>
          </p:cNvPicPr>
          <p:nvPr>
            <p:ph type="pic" idx="1"/>
          </p:nvPr>
        </p:nvPicPr>
        <p:blipFill>
          <a:blip r:embed="rId2">
            <a:extLst>
              <a:ext uri="{28A0092B-C50C-407E-A947-70E740481C1C}">
                <a14:useLocalDpi xmlns:a14="http://schemas.microsoft.com/office/drawing/2010/main" val="0"/>
              </a:ext>
            </a:extLst>
          </a:blip>
          <a:srcRect l="1980" r="1980"/>
          <a:stretch>
            <a:fillRect/>
          </a:stretch>
        </p:blipFill>
        <p:spPr/>
      </p:pic>
      <p:sp>
        <p:nvSpPr>
          <p:cNvPr id="3" name="Text Placeholder 2"/>
          <p:cNvSpPr>
            <a:spLocks noGrp="1"/>
          </p:cNvSpPr>
          <p:nvPr>
            <p:ph type="body" sz="half" idx="2"/>
          </p:nvPr>
        </p:nvSpPr>
        <p:spPr/>
        <p:txBody>
          <a:bodyPr>
            <a:normAutofit fontScale="77500" lnSpcReduction="20000"/>
          </a:bodyPr>
          <a:lstStyle/>
          <a:p>
            <a:r>
              <a:rPr lang="en-US" sz="3200" dirty="0" smtClean="0"/>
              <a:t>Winners are believers.</a:t>
            </a:r>
          </a:p>
          <a:p>
            <a:endParaRPr lang="en-US" sz="3200" dirty="0"/>
          </a:p>
          <a:p>
            <a:r>
              <a:rPr lang="en-US" sz="3200" dirty="0" smtClean="0"/>
              <a:t>Accept people at face value</a:t>
            </a:r>
          </a:p>
          <a:p>
            <a:endParaRPr lang="en-US" sz="3200" dirty="0" smtClean="0"/>
          </a:p>
          <a:p>
            <a:r>
              <a:rPr lang="en-US" sz="3200" dirty="0" smtClean="0"/>
              <a:t>Mutual trust is a major factor in team morale and unity.</a:t>
            </a:r>
          </a:p>
          <a:p>
            <a:endParaRPr lang="en-US" sz="3200" dirty="0"/>
          </a:p>
          <a:p>
            <a:r>
              <a:rPr lang="en-US" sz="3200" dirty="0" smtClean="0"/>
              <a:t>Communicate and cooperate.</a:t>
            </a:r>
            <a:endParaRPr lang="en-US" sz="3200" dirty="0"/>
          </a:p>
        </p:txBody>
      </p:sp>
      <p:sp>
        <p:nvSpPr>
          <p:cNvPr id="4" name="Title 3"/>
          <p:cNvSpPr>
            <a:spLocks noGrp="1"/>
          </p:cNvSpPr>
          <p:nvPr>
            <p:ph type="title"/>
          </p:nvPr>
        </p:nvSpPr>
        <p:spPr/>
        <p:txBody>
          <a:bodyPr>
            <a:normAutofit/>
          </a:bodyPr>
          <a:lstStyle/>
          <a:p>
            <a:r>
              <a:rPr lang="en-US" sz="8800" dirty="0" smtClean="0"/>
              <a:t>TRUST</a:t>
            </a:r>
            <a:endParaRPr lang="en-US" sz="8800" dirty="0"/>
          </a:p>
        </p:txBody>
      </p:sp>
    </p:spTree>
    <p:extLst>
      <p:ext uri="{BB962C8B-B14F-4D97-AF65-F5344CB8AC3E}">
        <p14:creationId xmlns:p14="http://schemas.microsoft.com/office/powerpoint/2010/main" val="2078026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514350" indent="-514350">
              <a:buFont typeface="+mj-lt"/>
              <a:buAutoNum type="arabicPeriod"/>
            </a:pPr>
            <a:r>
              <a:rPr lang="en-US" sz="4400" dirty="0" smtClean="0"/>
              <a:t>Relaxation</a:t>
            </a:r>
          </a:p>
          <a:p>
            <a:pPr marL="514350" indent="-514350">
              <a:buFont typeface="+mj-lt"/>
              <a:buAutoNum type="arabicPeriod"/>
            </a:pPr>
            <a:r>
              <a:rPr lang="en-US" sz="4400" dirty="0" smtClean="0"/>
              <a:t>Resilience</a:t>
            </a:r>
          </a:p>
          <a:p>
            <a:pPr marL="514350" indent="-514350">
              <a:buFont typeface="+mj-lt"/>
              <a:buAutoNum type="arabicPeriod"/>
            </a:pPr>
            <a:r>
              <a:rPr lang="en-US" sz="4400" dirty="0" smtClean="0"/>
              <a:t>Recovery</a:t>
            </a:r>
          </a:p>
          <a:p>
            <a:pPr marL="514350" indent="-514350">
              <a:buFont typeface="+mj-lt"/>
              <a:buAutoNum type="arabicPeriod"/>
            </a:pPr>
            <a:r>
              <a:rPr lang="en-US" sz="4400" dirty="0" smtClean="0"/>
              <a:t>Rehearsal</a:t>
            </a:r>
          </a:p>
          <a:p>
            <a:pPr marL="514350" indent="-514350">
              <a:buFont typeface="+mj-lt"/>
              <a:buAutoNum type="arabicPeriod"/>
            </a:pPr>
            <a:r>
              <a:rPr lang="en-US" sz="4400" dirty="0" smtClean="0"/>
              <a:t>Reflection</a:t>
            </a:r>
          </a:p>
          <a:p>
            <a:pPr marL="0" indent="0">
              <a:buNone/>
            </a:pPr>
            <a:endParaRPr lang="en-US" dirty="0"/>
          </a:p>
        </p:txBody>
      </p:sp>
      <p:sp>
        <p:nvSpPr>
          <p:cNvPr id="5" name="Title 4"/>
          <p:cNvSpPr>
            <a:spLocks noGrp="1"/>
          </p:cNvSpPr>
          <p:nvPr>
            <p:ph type="title"/>
          </p:nvPr>
        </p:nvSpPr>
        <p:spPr/>
        <p:txBody>
          <a:bodyPr/>
          <a:lstStyle/>
          <a:p>
            <a:pPr algn="ctr"/>
            <a:r>
              <a:rPr lang="en-US" dirty="0" smtClean="0"/>
              <a:t>The 5 R’s of Mental Skills for Swimmers</a:t>
            </a:r>
            <a:endParaRPr lang="en-US" dirty="0"/>
          </a:p>
        </p:txBody>
      </p:sp>
    </p:spTree>
    <p:extLst>
      <p:ext uri="{BB962C8B-B14F-4D97-AF65-F5344CB8AC3E}">
        <p14:creationId xmlns:p14="http://schemas.microsoft.com/office/powerpoint/2010/main" val="3009976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most important mental skill to be learned and mastered</a:t>
            </a:r>
          </a:p>
          <a:p>
            <a:endParaRPr lang="en-US" dirty="0"/>
          </a:p>
          <a:p>
            <a:r>
              <a:rPr lang="en-US" b="1" dirty="0" smtClean="0"/>
              <a:t>Fast swimming comes from relaxing, keeping your hands and feet “soft”, and by staying smooth and easy in the water at high speeds.</a:t>
            </a:r>
            <a:endParaRPr lang="en-US" b="1" dirty="0"/>
          </a:p>
        </p:txBody>
      </p:sp>
      <p:sp>
        <p:nvSpPr>
          <p:cNvPr id="3" name="Title 2"/>
          <p:cNvSpPr>
            <a:spLocks noGrp="1"/>
          </p:cNvSpPr>
          <p:nvPr>
            <p:ph type="title"/>
          </p:nvPr>
        </p:nvSpPr>
        <p:spPr/>
        <p:txBody>
          <a:bodyPr/>
          <a:lstStyle/>
          <a:p>
            <a:r>
              <a:rPr lang="en-US" dirty="0" smtClean="0"/>
              <a:t>RELAXATION	</a:t>
            </a:r>
            <a:endParaRPr lang="en-US" dirty="0"/>
          </a:p>
        </p:txBody>
      </p:sp>
    </p:spTree>
    <p:extLst>
      <p:ext uri="{BB962C8B-B14F-4D97-AF65-F5344CB8AC3E}">
        <p14:creationId xmlns:p14="http://schemas.microsoft.com/office/powerpoint/2010/main" val="3588391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path to excellence is never smooth.  Everyone has times when training and racing are tough, difficult, and challenging.</a:t>
            </a:r>
          </a:p>
          <a:p>
            <a:endParaRPr lang="en-US" dirty="0"/>
          </a:p>
          <a:p>
            <a:r>
              <a:rPr lang="en-US" dirty="0" smtClean="0"/>
              <a:t>Resilient swimmers develop commitment, dedication and a drive to never give up.</a:t>
            </a:r>
          </a:p>
          <a:p>
            <a:endParaRPr lang="en-US" dirty="0"/>
          </a:p>
          <a:p>
            <a:r>
              <a:rPr lang="en-US" dirty="0" smtClean="0"/>
              <a:t>Accept the hurdles, learn from the experience and return to swimming with renewed energy, passion, and desperation to succeed.</a:t>
            </a:r>
            <a:endParaRPr lang="en-US" dirty="0"/>
          </a:p>
        </p:txBody>
      </p:sp>
      <p:sp>
        <p:nvSpPr>
          <p:cNvPr id="3" name="Title 2"/>
          <p:cNvSpPr>
            <a:spLocks noGrp="1"/>
          </p:cNvSpPr>
          <p:nvPr>
            <p:ph type="title"/>
          </p:nvPr>
        </p:nvSpPr>
        <p:spPr/>
        <p:txBody>
          <a:bodyPr/>
          <a:lstStyle/>
          <a:p>
            <a:r>
              <a:rPr lang="en-US" dirty="0" smtClean="0"/>
              <a:t>RESILIENCE</a:t>
            </a:r>
            <a:endParaRPr lang="en-US" dirty="0"/>
          </a:p>
        </p:txBody>
      </p:sp>
    </p:spTree>
    <p:extLst>
      <p:ext uri="{BB962C8B-B14F-4D97-AF65-F5344CB8AC3E}">
        <p14:creationId xmlns:p14="http://schemas.microsoft.com/office/powerpoint/2010/main" val="3403294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Tired swimmers do not train or race to their full potential.</a:t>
            </a:r>
          </a:p>
          <a:p>
            <a:endParaRPr lang="en-US" dirty="0"/>
          </a:p>
          <a:p>
            <a:r>
              <a:rPr lang="en-US" dirty="0" smtClean="0"/>
              <a:t>Place as much importance on your rest, recovery and regeneration as you do on your training.  </a:t>
            </a:r>
          </a:p>
          <a:p>
            <a:endParaRPr lang="en-US" dirty="0"/>
          </a:p>
          <a:p>
            <a:r>
              <a:rPr lang="en-US" dirty="0" smtClean="0"/>
              <a:t>Your capacity for swimming fast is enhanced by your commitment to sleeping, resting, eating the right foods at the right time, hydrating effectively, and taking care of yourself between training sessions.</a:t>
            </a:r>
            <a:endParaRPr lang="en-US" dirty="0"/>
          </a:p>
        </p:txBody>
      </p:sp>
      <p:sp>
        <p:nvSpPr>
          <p:cNvPr id="3" name="Title 2"/>
          <p:cNvSpPr>
            <a:spLocks noGrp="1"/>
          </p:cNvSpPr>
          <p:nvPr>
            <p:ph type="title"/>
          </p:nvPr>
        </p:nvSpPr>
        <p:spPr/>
        <p:txBody>
          <a:bodyPr/>
          <a:lstStyle/>
          <a:p>
            <a:r>
              <a:rPr lang="en-US" dirty="0" smtClean="0"/>
              <a:t>RECOVERY</a:t>
            </a:r>
            <a:endParaRPr lang="en-US" dirty="0"/>
          </a:p>
        </p:txBody>
      </p:sp>
    </p:spTree>
    <p:extLst>
      <p:ext uri="{BB962C8B-B14F-4D97-AF65-F5344CB8AC3E}">
        <p14:creationId xmlns:p14="http://schemas.microsoft.com/office/powerpoint/2010/main" val="2696267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Talents and abilities are things to be developed</a:t>
            </a:r>
          </a:p>
          <a:p>
            <a:pPr marL="0" indent="0">
              <a:buNone/>
            </a:pPr>
            <a:endParaRPr lang="en-US" dirty="0"/>
          </a:p>
          <a:p>
            <a:r>
              <a:rPr lang="en-US" dirty="0" smtClean="0"/>
              <a:t>Cardinal Rule #1:  Learn, learn, learn!  Take risks. </a:t>
            </a:r>
          </a:p>
          <a:p>
            <a:r>
              <a:rPr lang="en-US" dirty="0" smtClean="0"/>
              <a:t>Cardinal Rule #2:  Work with passion and dedication.  </a:t>
            </a:r>
          </a:p>
          <a:p>
            <a:r>
              <a:rPr lang="en-US" dirty="0" smtClean="0"/>
              <a:t>Cardinal Rule #3:  Embrace your mistakes, confront your deficiencies, and seek help to understand and overcome them.</a:t>
            </a:r>
          </a:p>
          <a:p>
            <a:endParaRPr lang="en-US" dirty="0"/>
          </a:p>
        </p:txBody>
      </p:sp>
      <p:sp>
        <p:nvSpPr>
          <p:cNvPr id="3" name="Title 2"/>
          <p:cNvSpPr>
            <a:spLocks noGrp="1"/>
          </p:cNvSpPr>
          <p:nvPr>
            <p:ph type="title"/>
          </p:nvPr>
        </p:nvSpPr>
        <p:spPr/>
        <p:txBody>
          <a:bodyPr/>
          <a:lstStyle/>
          <a:p>
            <a:r>
              <a:rPr lang="en-US" dirty="0" smtClean="0"/>
              <a:t>Having a Growth Mindset</a:t>
            </a:r>
            <a:endParaRPr lang="en-US" dirty="0"/>
          </a:p>
        </p:txBody>
      </p:sp>
    </p:spTree>
    <p:extLst>
      <p:ext uri="{BB962C8B-B14F-4D97-AF65-F5344CB8AC3E}">
        <p14:creationId xmlns:p14="http://schemas.microsoft.com/office/powerpoint/2010/main" val="14007852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connection between your dreams and your swimming achievements starts with a process called “rehearsal”.  </a:t>
            </a:r>
          </a:p>
          <a:p>
            <a:endParaRPr lang="en-US" dirty="0"/>
          </a:p>
          <a:p>
            <a:r>
              <a:rPr lang="en-US" dirty="0" smtClean="0"/>
              <a:t>Also called visualization or imagery</a:t>
            </a:r>
          </a:p>
          <a:p>
            <a:endParaRPr lang="en-US" dirty="0"/>
          </a:p>
          <a:p>
            <a:r>
              <a:rPr lang="en-US" dirty="0" smtClean="0"/>
              <a:t>Using the power of your dreams to help you achieve your performance goals.</a:t>
            </a:r>
          </a:p>
          <a:p>
            <a:endParaRPr lang="en-US" dirty="0"/>
          </a:p>
          <a:p>
            <a:r>
              <a:rPr lang="en-US" dirty="0" smtClean="0"/>
              <a:t>Imagine swimming fast.  </a:t>
            </a:r>
            <a:endParaRPr lang="en-US" dirty="0"/>
          </a:p>
        </p:txBody>
      </p:sp>
      <p:sp>
        <p:nvSpPr>
          <p:cNvPr id="3" name="Title 2"/>
          <p:cNvSpPr>
            <a:spLocks noGrp="1"/>
          </p:cNvSpPr>
          <p:nvPr>
            <p:ph type="title"/>
          </p:nvPr>
        </p:nvSpPr>
        <p:spPr>
          <a:xfrm>
            <a:off x="939800" y="500062"/>
            <a:ext cx="10515600" cy="1325563"/>
          </a:xfrm>
        </p:spPr>
        <p:txBody>
          <a:bodyPr/>
          <a:lstStyle/>
          <a:p>
            <a:r>
              <a:rPr lang="en-US" dirty="0" smtClean="0"/>
              <a:t>REHEARSAL</a:t>
            </a:r>
            <a:endParaRPr lang="en-US" dirty="0"/>
          </a:p>
        </p:txBody>
      </p:sp>
    </p:spTree>
    <p:extLst>
      <p:ext uri="{BB962C8B-B14F-4D97-AF65-F5344CB8AC3E}">
        <p14:creationId xmlns:p14="http://schemas.microsoft.com/office/powerpoint/2010/main" val="2793792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Successful swimmers reflect inwardly and seek to challenge themselves to learn, grow, and improve each day.</a:t>
            </a:r>
          </a:p>
          <a:p>
            <a:endParaRPr lang="en-US" dirty="0"/>
          </a:p>
          <a:p>
            <a:pPr lvl="1"/>
            <a:r>
              <a:rPr lang="en-US" dirty="0" smtClean="0"/>
              <a:t>Did I train to my full extent of my potential today?</a:t>
            </a:r>
          </a:p>
          <a:p>
            <a:pPr lvl="1"/>
            <a:r>
              <a:rPr lang="en-US" dirty="0" smtClean="0"/>
              <a:t>Did how I trained today make a positive impact on my swimming goals?</a:t>
            </a:r>
          </a:p>
          <a:p>
            <a:pPr lvl="1"/>
            <a:r>
              <a:rPr lang="en-US" dirty="0" smtClean="0"/>
              <a:t>Did what I learned today make me a better swimmer for tomorrow?</a:t>
            </a:r>
          </a:p>
          <a:p>
            <a:pPr lvl="1"/>
            <a:endParaRPr lang="en-US" dirty="0" smtClean="0"/>
          </a:p>
        </p:txBody>
      </p:sp>
      <p:sp>
        <p:nvSpPr>
          <p:cNvPr id="3" name="Title 2"/>
          <p:cNvSpPr>
            <a:spLocks noGrp="1"/>
          </p:cNvSpPr>
          <p:nvPr>
            <p:ph type="title"/>
          </p:nvPr>
        </p:nvSpPr>
        <p:spPr/>
        <p:txBody>
          <a:bodyPr/>
          <a:lstStyle/>
          <a:p>
            <a:r>
              <a:rPr lang="en-US" dirty="0" smtClean="0"/>
              <a:t>REFLECTION	</a:t>
            </a:r>
            <a:endParaRPr lang="en-US" dirty="0"/>
          </a:p>
        </p:txBody>
      </p:sp>
    </p:spTree>
    <p:extLst>
      <p:ext uri="{BB962C8B-B14F-4D97-AF65-F5344CB8AC3E}">
        <p14:creationId xmlns:p14="http://schemas.microsoft.com/office/powerpoint/2010/main" val="357921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dirty="0"/>
          </a:p>
        </p:txBody>
      </p:sp>
      <p:sp>
        <p:nvSpPr>
          <p:cNvPr id="4" name="Title 3"/>
          <p:cNvSpPr>
            <a:spLocks noGrp="1"/>
          </p:cNvSpPr>
          <p:nvPr>
            <p:ph type="title"/>
          </p:nvPr>
        </p:nvSpPr>
        <p:spPr/>
        <p:txBody>
          <a:bodyPr>
            <a:normAutofit/>
          </a:bodyPr>
          <a:lstStyle/>
          <a:p>
            <a:pPr algn="ctr"/>
            <a:r>
              <a:rPr lang="en-US" sz="9600" dirty="0" smtClean="0"/>
              <a:t>YOU</a:t>
            </a:r>
            <a:endParaRPr lang="en-US" sz="9600" dirty="0"/>
          </a:p>
        </p:txBody>
      </p:sp>
    </p:spTree>
    <p:extLst>
      <p:ext uri="{BB962C8B-B14F-4D97-AF65-F5344CB8AC3E}">
        <p14:creationId xmlns:p14="http://schemas.microsoft.com/office/powerpoint/2010/main" val="19558839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YOU and the attitudes you have are one of the keys to determining your success.</a:t>
            </a:r>
          </a:p>
          <a:p>
            <a:endParaRPr lang="en-US" dirty="0"/>
          </a:p>
          <a:p>
            <a:r>
              <a:rPr lang="en-US" dirty="0" smtClean="0"/>
              <a:t>If you don’t feel good about yourself, if you don’t have a healthy self-image, one can hardly expect you to have consistent positive attitudes towards other people and other things.</a:t>
            </a:r>
          </a:p>
          <a:p>
            <a:endParaRPr lang="en-US" dirty="0"/>
          </a:p>
        </p:txBody>
      </p:sp>
      <p:sp>
        <p:nvSpPr>
          <p:cNvPr id="4" name="Title 3"/>
          <p:cNvSpPr>
            <a:spLocks noGrp="1"/>
          </p:cNvSpPr>
          <p:nvPr>
            <p:ph type="title"/>
          </p:nvPr>
        </p:nvSpPr>
        <p:spPr/>
        <p:txBody>
          <a:bodyPr/>
          <a:lstStyle/>
          <a:p>
            <a:r>
              <a:rPr lang="en-US" dirty="0" smtClean="0"/>
              <a:t>You and your attitudes</a:t>
            </a:r>
            <a:endParaRPr lang="en-US" dirty="0"/>
          </a:p>
        </p:txBody>
      </p:sp>
    </p:spTree>
    <p:extLst>
      <p:ext uri="{BB962C8B-B14F-4D97-AF65-F5344CB8AC3E}">
        <p14:creationId xmlns:p14="http://schemas.microsoft.com/office/powerpoint/2010/main" val="18622308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 an attitude develops, it tends to be self-reinforcing.</a:t>
            </a:r>
          </a:p>
          <a:p>
            <a:endParaRPr lang="en-US" dirty="0"/>
          </a:p>
          <a:p>
            <a:r>
              <a:rPr lang="en-US" dirty="0" smtClean="0"/>
              <a:t>Develop an awareness and understand  that positive attitudes tend to become more positive and negative attitudes tend to become more negative.</a:t>
            </a:r>
          </a:p>
          <a:p>
            <a:endParaRPr lang="en-US" dirty="0"/>
          </a:p>
          <a:p>
            <a:r>
              <a:rPr lang="en-US" dirty="0" smtClean="0"/>
              <a:t>Give some thought as to how to change negative attitudes.</a:t>
            </a:r>
          </a:p>
          <a:p>
            <a:r>
              <a:rPr lang="en-US" dirty="0" smtClean="0"/>
              <a:t>Perhaps it’s how you “look at” the situation.  Approach it from a different angle or point of view.</a:t>
            </a:r>
            <a:endParaRPr lang="en-US" dirty="0"/>
          </a:p>
        </p:txBody>
      </p:sp>
      <p:sp>
        <p:nvSpPr>
          <p:cNvPr id="3" name="Title 2"/>
          <p:cNvSpPr>
            <a:spLocks noGrp="1"/>
          </p:cNvSpPr>
          <p:nvPr>
            <p:ph type="title"/>
          </p:nvPr>
        </p:nvSpPr>
        <p:spPr/>
        <p:txBody>
          <a:bodyPr/>
          <a:lstStyle/>
          <a:p>
            <a:r>
              <a:rPr lang="en-US" dirty="0" smtClean="0"/>
              <a:t>Attitude</a:t>
            </a:r>
            <a:endParaRPr lang="en-US" dirty="0"/>
          </a:p>
        </p:txBody>
      </p:sp>
    </p:spTree>
    <p:extLst>
      <p:ext uri="{BB962C8B-B14F-4D97-AF65-F5344CB8AC3E}">
        <p14:creationId xmlns:p14="http://schemas.microsoft.com/office/powerpoint/2010/main" val="42920421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p:txBody>
          <a:bodyPr/>
          <a:lstStyle/>
          <a:p>
            <a:r>
              <a:rPr lang="en-US" dirty="0" smtClean="0"/>
              <a:t>The relationship between the PHYSICAL, MENTAL, TECHNICAL, AND TACTICAL  factors which lead to successful competitive swimming.</a:t>
            </a:r>
          </a:p>
        </p:txBody>
      </p:sp>
      <p:graphicFrame>
        <p:nvGraphicFramePr>
          <p:cNvPr id="9" name="Content Placeholder 8" title="SmartArt sample"/>
          <p:cNvGraphicFramePr>
            <a:graphicFrameLocks noGrp="1"/>
          </p:cNvGraphicFramePr>
          <p:nvPr>
            <p:ph sz="half" idx="1"/>
            <p:extLst>
              <p:ext uri="{D42A27DB-BD31-4B8C-83A1-F6EECF244321}">
                <p14:modId xmlns:p14="http://schemas.microsoft.com/office/powerpoint/2010/main" val="868965838"/>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US" dirty="0" smtClean="0"/>
              <a:t>The Performance Factors</a:t>
            </a:r>
            <a:endParaRPr lang="en-US" dirty="0"/>
          </a:p>
        </p:txBody>
      </p:sp>
    </p:spTree>
    <p:extLst>
      <p:ext uri="{BB962C8B-B14F-4D97-AF65-F5344CB8AC3E}">
        <p14:creationId xmlns:p14="http://schemas.microsoft.com/office/powerpoint/2010/main" val="4158756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lnSpcReduction="10000"/>
          </a:bodyPr>
          <a:lstStyle/>
          <a:p>
            <a:r>
              <a:rPr lang="en-US" dirty="0" smtClean="0"/>
              <a:t>Failure is good </a:t>
            </a:r>
            <a:r>
              <a:rPr lang="en-US" b="1" dirty="0" smtClean="0"/>
              <a:t>IF</a:t>
            </a:r>
            <a:r>
              <a:rPr lang="en-US" dirty="0" smtClean="0"/>
              <a:t> you learn from it!</a:t>
            </a:r>
          </a:p>
          <a:p>
            <a:endParaRPr lang="en-US" dirty="0"/>
          </a:p>
          <a:p>
            <a:r>
              <a:rPr lang="en-US" dirty="0" smtClean="0"/>
              <a:t>You can choose how you respond to failure and how you can learn and grow from it.</a:t>
            </a:r>
          </a:p>
          <a:p>
            <a:endParaRPr lang="en-US" dirty="0"/>
          </a:p>
          <a:p>
            <a:r>
              <a:rPr lang="en-US" dirty="0" smtClean="0"/>
              <a:t>SUCCESS IS A CHOICE.  </a:t>
            </a:r>
          </a:p>
          <a:p>
            <a:pPr lvl="1"/>
            <a:r>
              <a:rPr lang="en-US" dirty="0" smtClean="0"/>
              <a:t>the result of the decision you make, how you react to failure, and how well and how quickly you learn from your mistakes</a:t>
            </a:r>
          </a:p>
          <a:p>
            <a:pPr lvl="1"/>
            <a:r>
              <a:rPr lang="en-US" dirty="0" smtClean="0"/>
              <a:t>Ensuring that every losing swim only makes winning the next time even more certain</a:t>
            </a:r>
          </a:p>
          <a:p>
            <a:endParaRPr lang="en-US" dirty="0"/>
          </a:p>
        </p:txBody>
      </p:sp>
      <p:sp>
        <p:nvSpPr>
          <p:cNvPr id="5" name="Title 4"/>
          <p:cNvSpPr>
            <a:spLocks noGrp="1"/>
          </p:cNvSpPr>
          <p:nvPr>
            <p:ph type="title"/>
          </p:nvPr>
        </p:nvSpPr>
        <p:spPr/>
        <p:txBody>
          <a:bodyPr/>
          <a:lstStyle/>
          <a:p>
            <a:r>
              <a:rPr lang="en-US" dirty="0" smtClean="0"/>
              <a:t>Failure</a:t>
            </a:r>
            <a:endParaRPr lang="en-US" dirty="0"/>
          </a:p>
        </p:txBody>
      </p:sp>
    </p:spTree>
    <p:extLst>
      <p:ext uri="{BB962C8B-B14F-4D97-AF65-F5344CB8AC3E}">
        <p14:creationId xmlns:p14="http://schemas.microsoft.com/office/powerpoint/2010/main" val="5093660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words you say to OTHERS are important.  What you say and how you say it is the basis of how you communicate with the world around you.</a:t>
            </a:r>
          </a:p>
          <a:p>
            <a:endParaRPr lang="en-US" dirty="0"/>
          </a:p>
          <a:p>
            <a:r>
              <a:rPr lang="en-US" dirty="0" smtClean="0"/>
              <a:t>The words you say to YOURSELF are just as important.  </a:t>
            </a:r>
          </a:p>
          <a:p>
            <a:endParaRPr lang="en-US" dirty="0"/>
          </a:p>
          <a:p>
            <a:r>
              <a:rPr lang="en-US" dirty="0"/>
              <a:t>M</a:t>
            </a:r>
            <a:r>
              <a:rPr lang="en-US" dirty="0" smtClean="0"/>
              <a:t>ake your winning wish – “I would LIKE to win” into a winning statement:  “I CAN win the 100 free at this year’s championships.”</a:t>
            </a:r>
          </a:p>
          <a:p>
            <a:pPr marL="0" indent="0">
              <a:buNone/>
            </a:pPr>
            <a:endParaRPr lang="en-US" dirty="0"/>
          </a:p>
        </p:txBody>
      </p:sp>
      <p:sp>
        <p:nvSpPr>
          <p:cNvPr id="3" name="Title 2"/>
          <p:cNvSpPr>
            <a:spLocks noGrp="1"/>
          </p:cNvSpPr>
          <p:nvPr>
            <p:ph type="title"/>
          </p:nvPr>
        </p:nvSpPr>
        <p:spPr/>
        <p:txBody>
          <a:bodyPr/>
          <a:lstStyle/>
          <a:p>
            <a:r>
              <a:rPr lang="en-US" dirty="0" smtClean="0"/>
              <a:t>Words</a:t>
            </a:r>
            <a:endParaRPr lang="en-US" dirty="0"/>
          </a:p>
        </p:txBody>
      </p:sp>
    </p:spTree>
    <p:extLst>
      <p:ext uri="{BB962C8B-B14F-4D97-AF65-F5344CB8AC3E}">
        <p14:creationId xmlns:p14="http://schemas.microsoft.com/office/powerpoint/2010/main" val="37875852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most important person to convince that you can win is ….YOU.</a:t>
            </a:r>
          </a:p>
          <a:p>
            <a:pPr marL="0" indent="0">
              <a:buNone/>
            </a:pPr>
            <a:endParaRPr lang="en-US" dirty="0"/>
          </a:p>
          <a:p>
            <a:r>
              <a:rPr lang="en-US" dirty="0" smtClean="0"/>
              <a:t>Tell yourself over and over that you WILL WIN.  </a:t>
            </a:r>
          </a:p>
          <a:p>
            <a:endParaRPr lang="en-US" dirty="0"/>
          </a:p>
          <a:p>
            <a:r>
              <a:rPr lang="en-US" dirty="0" smtClean="0"/>
              <a:t>This “self-talk” can be a very powerful and effective way to convince yourself that winning is not only possible – it’s highly probable.</a:t>
            </a:r>
            <a:endParaRPr lang="en-US" dirty="0"/>
          </a:p>
        </p:txBody>
      </p:sp>
      <p:sp>
        <p:nvSpPr>
          <p:cNvPr id="3" name="Title 2"/>
          <p:cNvSpPr>
            <a:spLocks noGrp="1"/>
          </p:cNvSpPr>
          <p:nvPr>
            <p:ph type="title"/>
          </p:nvPr>
        </p:nvSpPr>
        <p:spPr/>
        <p:txBody>
          <a:bodyPr/>
          <a:lstStyle/>
          <a:p>
            <a:r>
              <a:rPr lang="en-US" dirty="0" smtClean="0"/>
              <a:t>WINNING Words:  What I Say</a:t>
            </a:r>
            <a:endParaRPr lang="en-US" dirty="0"/>
          </a:p>
        </p:txBody>
      </p:sp>
    </p:spTree>
    <p:extLst>
      <p:ext uri="{BB962C8B-B14F-4D97-AF65-F5344CB8AC3E}">
        <p14:creationId xmlns:p14="http://schemas.microsoft.com/office/powerpoint/2010/main" val="4350245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Winning thoughts </a:t>
            </a:r>
            <a:r>
              <a:rPr lang="en-US" dirty="0" smtClean="0"/>
              <a:t>are important.</a:t>
            </a:r>
          </a:p>
          <a:p>
            <a:endParaRPr lang="en-US" dirty="0"/>
          </a:p>
          <a:p>
            <a:r>
              <a:rPr lang="en-US" b="1" dirty="0" smtClean="0"/>
              <a:t>Winning words </a:t>
            </a:r>
            <a:r>
              <a:rPr lang="en-US" dirty="0" smtClean="0"/>
              <a:t>are essential.</a:t>
            </a:r>
          </a:p>
          <a:p>
            <a:endParaRPr lang="en-US" dirty="0"/>
          </a:p>
          <a:p>
            <a:r>
              <a:rPr lang="en-US" b="1" dirty="0" smtClean="0"/>
              <a:t>Winning actions:  </a:t>
            </a:r>
            <a:r>
              <a:rPr lang="en-US" dirty="0" smtClean="0"/>
              <a:t>the way you do what you do in training, recovery and self-management (nutrition, sleep, hydration) every day</a:t>
            </a:r>
          </a:p>
          <a:p>
            <a:endParaRPr lang="en-US" dirty="0"/>
          </a:p>
          <a:p>
            <a:r>
              <a:rPr lang="en-US" dirty="0" smtClean="0"/>
              <a:t>Act like you are already a winner.</a:t>
            </a:r>
          </a:p>
          <a:p>
            <a:endParaRPr lang="en-US" b="1" dirty="0"/>
          </a:p>
          <a:p>
            <a:endParaRPr lang="en-US" b="1" dirty="0" smtClean="0"/>
          </a:p>
          <a:p>
            <a:endParaRPr lang="en-US" dirty="0"/>
          </a:p>
          <a:p>
            <a:endParaRPr lang="en-US" dirty="0"/>
          </a:p>
        </p:txBody>
      </p:sp>
      <p:sp>
        <p:nvSpPr>
          <p:cNvPr id="3" name="Title 2"/>
          <p:cNvSpPr>
            <a:spLocks noGrp="1"/>
          </p:cNvSpPr>
          <p:nvPr>
            <p:ph type="title"/>
          </p:nvPr>
        </p:nvSpPr>
        <p:spPr/>
        <p:txBody>
          <a:bodyPr/>
          <a:lstStyle/>
          <a:p>
            <a:r>
              <a:rPr lang="en-US" dirty="0" smtClean="0"/>
              <a:t>WINNING Actions	</a:t>
            </a:r>
            <a:endParaRPr lang="en-US" dirty="0"/>
          </a:p>
        </p:txBody>
      </p:sp>
    </p:spTree>
    <p:extLst>
      <p:ext uri="{BB962C8B-B14F-4D97-AF65-F5344CB8AC3E}">
        <p14:creationId xmlns:p14="http://schemas.microsoft.com/office/powerpoint/2010/main" val="1583750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noAutofit/>
          </a:bodyPr>
          <a:lstStyle/>
          <a:p>
            <a:r>
              <a:rPr lang="en-US" sz="6000" dirty="0" smtClean="0"/>
              <a:t>Losers see what they want to avoid.</a:t>
            </a:r>
            <a:endParaRPr lang="en-US" sz="6000" dirty="0"/>
          </a:p>
        </p:txBody>
      </p:sp>
      <p:sp>
        <p:nvSpPr>
          <p:cNvPr id="4" name="Title 3"/>
          <p:cNvSpPr>
            <a:spLocks noGrp="1"/>
          </p:cNvSpPr>
          <p:nvPr>
            <p:ph type="ctrTitle"/>
          </p:nvPr>
        </p:nvSpPr>
        <p:spPr/>
        <p:txBody>
          <a:bodyPr/>
          <a:lstStyle/>
          <a:p>
            <a:r>
              <a:rPr lang="en-US" dirty="0" smtClean="0"/>
              <a:t>Winners see what they want to happen.</a:t>
            </a:r>
            <a:endParaRPr lang="en-US" dirty="0"/>
          </a:p>
        </p:txBody>
      </p:sp>
    </p:spTree>
    <p:extLst>
      <p:ext uri="{BB962C8B-B14F-4D97-AF65-F5344CB8AC3E}">
        <p14:creationId xmlns:p14="http://schemas.microsoft.com/office/powerpoint/2010/main" val="10148822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514350" indent="-514350">
              <a:buFont typeface="+mj-lt"/>
              <a:buAutoNum type="arabicPeriod"/>
            </a:pPr>
            <a:r>
              <a:rPr lang="en-US" dirty="0" smtClean="0"/>
              <a:t>Comparing yourself to others – focus on your own training</a:t>
            </a:r>
          </a:p>
          <a:p>
            <a:pPr marL="514350" indent="-514350">
              <a:buFont typeface="+mj-lt"/>
              <a:buAutoNum type="arabicPeriod"/>
            </a:pPr>
            <a:r>
              <a:rPr lang="en-US" dirty="0" smtClean="0"/>
              <a:t>Fearing the next step – embrace uneasy feelings; they are the feelings of excitement that precede most great accomplishments</a:t>
            </a:r>
          </a:p>
          <a:p>
            <a:pPr marL="514350" indent="-514350">
              <a:buFont typeface="+mj-lt"/>
              <a:buAutoNum type="arabicPeriod"/>
            </a:pPr>
            <a:r>
              <a:rPr lang="en-US" dirty="0" smtClean="0"/>
              <a:t>Training inconsistently – vary your workouts and have a training partner</a:t>
            </a:r>
          </a:p>
          <a:p>
            <a:pPr marL="514350" indent="-514350">
              <a:buFont typeface="+mj-lt"/>
              <a:buAutoNum type="arabicPeriod"/>
            </a:pPr>
            <a:r>
              <a:rPr lang="en-US" dirty="0" smtClean="0"/>
              <a:t>Procrastinating – swimming practice is a priority and cannot be postponed; post visual or written reminders of reasons you are training</a:t>
            </a:r>
          </a:p>
          <a:p>
            <a:pPr marL="514350" indent="-514350">
              <a:buFont typeface="+mj-lt"/>
              <a:buAutoNum type="arabicPeriod"/>
            </a:pPr>
            <a:r>
              <a:rPr lang="en-US" dirty="0" smtClean="0"/>
              <a:t>Keeping the wrong company – select supportive and positive swimmers to train with</a:t>
            </a:r>
            <a:endParaRPr lang="en-US" dirty="0"/>
          </a:p>
        </p:txBody>
      </p:sp>
      <p:sp>
        <p:nvSpPr>
          <p:cNvPr id="3" name="Title 2"/>
          <p:cNvSpPr>
            <a:spLocks noGrp="1"/>
          </p:cNvSpPr>
          <p:nvPr>
            <p:ph type="title"/>
          </p:nvPr>
        </p:nvSpPr>
        <p:spPr/>
        <p:txBody>
          <a:bodyPr>
            <a:normAutofit fontScale="90000"/>
          </a:bodyPr>
          <a:lstStyle/>
          <a:p>
            <a:r>
              <a:rPr lang="en-US" dirty="0" smtClean="0"/>
              <a:t>Seven Common Hurdles to Overcome and How to Do It	</a:t>
            </a:r>
            <a:endParaRPr lang="en-US" dirty="0"/>
          </a:p>
        </p:txBody>
      </p:sp>
    </p:spTree>
    <p:extLst>
      <p:ext uri="{BB962C8B-B14F-4D97-AF65-F5344CB8AC3E}">
        <p14:creationId xmlns:p14="http://schemas.microsoft.com/office/powerpoint/2010/main" val="18209845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startAt="6"/>
            </a:pPr>
            <a:r>
              <a:rPr lang="en-US" dirty="0" smtClean="0"/>
              <a:t>Staying in the comfort zone – keep pushing beyond your comfort zone; challenge your beliefs; practice doing the “impossible” each day in practice</a:t>
            </a:r>
          </a:p>
          <a:p>
            <a:pPr marL="514350" indent="-514350">
              <a:buFont typeface="+mj-lt"/>
              <a:buAutoNum type="arabicPeriod" startAt="6"/>
            </a:pPr>
            <a:r>
              <a:rPr lang="en-US" dirty="0" smtClean="0"/>
              <a:t>Training aimlessly – training is only as effective as your investment of physical, mental and emotional energy;  develop a mission for yourself then create a daily plan that adds meaning to your training; think of what you want to accomplish each day</a:t>
            </a:r>
            <a:endParaRPr lang="en-US" dirty="0"/>
          </a:p>
        </p:txBody>
      </p:sp>
      <p:sp>
        <p:nvSpPr>
          <p:cNvPr id="3" name="Title 2"/>
          <p:cNvSpPr>
            <a:spLocks noGrp="1"/>
          </p:cNvSpPr>
          <p:nvPr>
            <p:ph type="title"/>
          </p:nvPr>
        </p:nvSpPr>
        <p:spPr/>
        <p:txBody>
          <a:bodyPr/>
          <a:lstStyle/>
          <a:p>
            <a:r>
              <a:rPr lang="en-US" dirty="0" smtClean="0"/>
              <a:t>Seven Common Hurdles (continued)</a:t>
            </a:r>
            <a:endParaRPr lang="en-US" dirty="0"/>
          </a:p>
        </p:txBody>
      </p:sp>
    </p:spTree>
    <p:extLst>
      <p:ext uri="{BB962C8B-B14F-4D97-AF65-F5344CB8AC3E}">
        <p14:creationId xmlns:p14="http://schemas.microsoft.com/office/powerpoint/2010/main" val="42782722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Positive self-talk enhances self-confidence which enhances performance. </a:t>
            </a:r>
          </a:p>
          <a:p>
            <a:endParaRPr lang="en-US" dirty="0"/>
          </a:p>
          <a:p>
            <a:r>
              <a:rPr lang="en-US" dirty="0" smtClean="0"/>
              <a:t>A performance statement specifically identifies the process of success and what it takes to perform at your best.</a:t>
            </a:r>
          </a:p>
          <a:p>
            <a:endParaRPr lang="en-US" dirty="0"/>
          </a:p>
          <a:p>
            <a:r>
              <a:rPr lang="en-US" b="1" dirty="0" smtClean="0"/>
              <a:t>The essence of mental toughness is the ability to replace negative thinking with thoughts that are centered on performance cues  and that improve self-confidence.</a:t>
            </a:r>
          </a:p>
          <a:p>
            <a:endParaRPr lang="en-US" b="1" dirty="0"/>
          </a:p>
          <a:p>
            <a:endParaRPr lang="en-US" dirty="0" smtClean="0"/>
          </a:p>
        </p:txBody>
      </p:sp>
      <p:sp>
        <p:nvSpPr>
          <p:cNvPr id="3" name="Title 2"/>
          <p:cNvSpPr>
            <a:spLocks noGrp="1"/>
          </p:cNvSpPr>
          <p:nvPr>
            <p:ph type="title"/>
          </p:nvPr>
        </p:nvSpPr>
        <p:spPr/>
        <p:txBody>
          <a:bodyPr/>
          <a:lstStyle/>
          <a:p>
            <a:r>
              <a:rPr lang="en-US" dirty="0" smtClean="0"/>
              <a:t>Mental Toughness</a:t>
            </a:r>
            <a:endParaRPr lang="en-US" dirty="0"/>
          </a:p>
        </p:txBody>
      </p:sp>
    </p:spTree>
    <p:extLst>
      <p:ext uri="{BB962C8B-B14F-4D97-AF65-F5344CB8AC3E}">
        <p14:creationId xmlns:p14="http://schemas.microsoft.com/office/powerpoint/2010/main" val="15918044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Avoid the word “don’t”.</a:t>
            </a:r>
          </a:p>
          <a:p>
            <a:r>
              <a:rPr lang="en-US" dirty="0" smtClean="0"/>
              <a:t>Remind yourself of what you need to do.</a:t>
            </a:r>
          </a:p>
          <a:p>
            <a:r>
              <a:rPr lang="en-US" dirty="0" smtClean="0"/>
              <a:t>Create a brief phrase. </a:t>
            </a:r>
          </a:p>
          <a:p>
            <a:endParaRPr lang="en-US" dirty="0"/>
          </a:p>
          <a:p>
            <a:r>
              <a:rPr lang="en-US" dirty="0" smtClean="0"/>
              <a:t>You are more likely to be successful and work closer to your potential by listening to your positive performance statement.</a:t>
            </a:r>
          </a:p>
          <a:p>
            <a:endParaRPr lang="en-US" dirty="0"/>
          </a:p>
          <a:p>
            <a:endParaRPr lang="en-US" dirty="0"/>
          </a:p>
        </p:txBody>
      </p:sp>
      <p:sp>
        <p:nvSpPr>
          <p:cNvPr id="3" name="Title 2"/>
          <p:cNvSpPr>
            <a:spLocks noGrp="1"/>
          </p:cNvSpPr>
          <p:nvPr>
            <p:ph type="title"/>
          </p:nvPr>
        </p:nvSpPr>
        <p:spPr/>
        <p:txBody>
          <a:bodyPr/>
          <a:lstStyle/>
          <a:p>
            <a:r>
              <a:rPr lang="en-US" dirty="0" smtClean="0"/>
              <a:t>Performance Statements</a:t>
            </a:r>
            <a:endParaRPr lang="en-US" dirty="0"/>
          </a:p>
        </p:txBody>
      </p:sp>
    </p:spTree>
    <p:extLst>
      <p:ext uri="{BB962C8B-B14F-4D97-AF65-F5344CB8AC3E}">
        <p14:creationId xmlns:p14="http://schemas.microsoft.com/office/powerpoint/2010/main" val="30023745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506662"/>
            <a:ext cx="10515600" cy="4351338"/>
          </a:xfrm>
        </p:spPr>
        <p:txBody>
          <a:bodyPr/>
          <a:lstStyle/>
          <a:p>
            <a:r>
              <a:rPr lang="en-US" dirty="0" smtClean="0"/>
              <a:t>Visualize yourself doing a task well.   Every minute of visualization is worth 7 minutes of practice.  </a:t>
            </a:r>
          </a:p>
          <a:p>
            <a:endParaRPr lang="en-US" dirty="0"/>
          </a:p>
          <a:p>
            <a:r>
              <a:rPr lang="en-US" dirty="0" smtClean="0"/>
              <a:t>The more detail you place in the visualization the better.  Use your senses.</a:t>
            </a:r>
          </a:p>
          <a:p>
            <a:r>
              <a:rPr lang="en-US" dirty="0" smtClean="0"/>
              <a:t>Visualize the entire event.  Pay attention to your desired result.</a:t>
            </a:r>
          </a:p>
          <a:p>
            <a:r>
              <a:rPr lang="en-US" dirty="0" smtClean="0"/>
              <a:t>Focus on what it takes to be successful (not perfect).</a:t>
            </a:r>
          </a:p>
          <a:p>
            <a:r>
              <a:rPr lang="en-US" dirty="0" smtClean="0"/>
              <a:t>Watch your “video” at the speed you desire – slow motion, regular motion, or sped up.</a:t>
            </a:r>
          </a:p>
          <a:p>
            <a:endParaRPr lang="en-US" dirty="0"/>
          </a:p>
        </p:txBody>
      </p:sp>
      <p:sp>
        <p:nvSpPr>
          <p:cNvPr id="3" name="Title 2"/>
          <p:cNvSpPr>
            <a:spLocks noGrp="1"/>
          </p:cNvSpPr>
          <p:nvPr>
            <p:ph type="title"/>
          </p:nvPr>
        </p:nvSpPr>
        <p:spPr>
          <a:xfrm>
            <a:off x="838200" y="365125"/>
            <a:ext cx="10515600" cy="2404201"/>
          </a:xfrm>
        </p:spPr>
        <p:txBody>
          <a:bodyPr>
            <a:normAutofit/>
          </a:bodyPr>
          <a:lstStyle/>
          <a:p>
            <a:r>
              <a:rPr lang="en-US" dirty="0" smtClean="0"/>
              <a:t>Visualization – the act of watching something in your mind before actually doing it</a:t>
            </a:r>
            <a:endParaRPr lang="en-US" dirty="0"/>
          </a:p>
        </p:txBody>
      </p:sp>
    </p:spTree>
    <p:extLst>
      <p:ext uri="{BB962C8B-B14F-4D97-AF65-F5344CB8AC3E}">
        <p14:creationId xmlns:p14="http://schemas.microsoft.com/office/powerpoint/2010/main" val="25036768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記憶與理解 @ Frank's 資訊科技潮流站 :: 痞客邦 PIXNET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6117985" cy="6100354"/>
          </a:xfrm>
          <a:prstGeom prst="rect">
            <a:avLst/>
          </a:prstGeom>
        </p:spPr>
      </p:pic>
      <p:pic>
        <p:nvPicPr>
          <p:cNvPr id="7" name="Picture 6" descr="At or with me : Moć svesti - moć vibracij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9335" y="0"/>
            <a:ext cx="6092665" cy="6858000"/>
          </a:xfrm>
          <a:prstGeom prst="rect">
            <a:avLst/>
          </a:prstGeom>
        </p:spPr>
      </p:pic>
      <p:sp>
        <p:nvSpPr>
          <p:cNvPr id="9" name="TextBox 8"/>
          <p:cNvSpPr txBox="1"/>
          <p:nvPr/>
        </p:nvSpPr>
        <p:spPr>
          <a:xfrm>
            <a:off x="274320" y="6094457"/>
            <a:ext cx="6099335" cy="769441"/>
          </a:xfrm>
          <a:prstGeom prst="rect">
            <a:avLst/>
          </a:prstGeom>
          <a:noFill/>
        </p:spPr>
        <p:txBody>
          <a:bodyPr wrap="square" rtlCol="0">
            <a:spAutoFit/>
          </a:bodyPr>
          <a:lstStyle/>
          <a:p>
            <a:pPr algn="ctr"/>
            <a:r>
              <a:rPr lang="en-US" sz="4400" dirty="0" smtClean="0"/>
              <a:t>VISUALIZATION</a:t>
            </a:r>
            <a:endParaRPr lang="en-US" sz="4400" dirty="0"/>
          </a:p>
        </p:txBody>
      </p:sp>
    </p:spTree>
    <p:extLst>
      <p:ext uri="{BB962C8B-B14F-4D97-AF65-F5344CB8AC3E}">
        <p14:creationId xmlns:p14="http://schemas.microsoft.com/office/powerpoint/2010/main" val="42367307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515291"/>
            <a:ext cx="10515600" cy="4661672"/>
          </a:xfrm>
        </p:spPr>
        <p:txBody>
          <a:bodyPr>
            <a:normAutofit fontScale="85000" lnSpcReduction="20000"/>
          </a:bodyPr>
          <a:lstStyle/>
          <a:p>
            <a:r>
              <a:rPr lang="en-US" dirty="0"/>
              <a:t>r</a:t>
            </a:r>
            <a:r>
              <a:rPr lang="en-US" dirty="0" smtClean="0"/>
              <a:t>elax while lying on your back</a:t>
            </a:r>
          </a:p>
          <a:p>
            <a:r>
              <a:rPr lang="en-US" dirty="0" smtClean="0"/>
              <a:t>Let arms and legs flop naturally</a:t>
            </a:r>
          </a:p>
          <a:p>
            <a:r>
              <a:rPr lang="en-US" dirty="0" smtClean="0"/>
              <a:t>Close your eyes</a:t>
            </a:r>
          </a:p>
          <a:p>
            <a:r>
              <a:rPr lang="en-US" dirty="0" smtClean="0"/>
              <a:t>Spend a few minutes focusing on breathing into the pit of your stomach and out through your mouth</a:t>
            </a:r>
          </a:p>
          <a:p>
            <a:r>
              <a:rPr lang="en-US" dirty="0" smtClean="0"/>
              <a:t>Try to visualize the air in your lungs – helps clear distractions</a:t>
            </a:r>
          </a:p>
          <a:p>
            <a:r>
              <a:rPr lang="en-US" dirty="0" smtClean="0"/>
              <a:t>Take yourself through your race preparation from warm-up all the way through the time you stand behind the blocks</a:t>
            </a:r>
          </a:p>
          <a:p>
            <a:r>
              <a:rPr lang="en-US" dirty="0" smtClean="0"/>
              <a:t>Be SPECIFIC</a:t>
            </a:r>
          </a:p>
          <a:p>
            <a:r>
              <a:rPr lang="en-US" dirty="0" smtClean="0"/>
              <a:t>Set yourself off into the pool and visualize your race as you had dreamed it would be.</a:t>
            </a:r>
          </a:p>
          <a:p>
            <a:r>
              <a:rPr lang="en-US" dirty="0" smtClean="0"/>
              <a:t>Picture your dive, streamline, breakout strokes, tempo and turns, and finish.</a:t>
            </a:r>
          </a:p>
          <a:p>
            <a:r>
              <a:rPr lang="en-US" dirty="0" smtClean="0"/>
              <a:t>Always be sure to see your goal time on the scoreboard.</a:t>
            </a:r>
          </a:p>
          <a:p>
            <a:endParaRPr lang="en-US" dirty="0"/>
          </a:p>
        </p:txBody>
      </p:sp>
      <p:sp>
        <p:nvSpPr>
          <p:cNvPr id="3" name="Title 2"/>
          <p:cNvSpPr>
            <a:spLocks noGrp="1"/>
          </p:cNvSpPr>
          <p:nvPr>
            <p:ph type="title"/>
          </p:nvPr>
        </p:nvSpPr>
        <p:spPr/>
        <p:txBody>
          <a:bodyPr/>
          <a:lstStyle/>
          <a:p>
            <a:r>
              <a:rPr lang="en-US" dirty="0" smtClean="0"/>
              <a:t>Visualization – the process</a:t>
            </a:r>
            <a:endParaRPr lang="en-US" dirty="0"/>
          </a:p>
        </p:txBody>
      </p:sp>
    </p:spTree>
    <p:extLst>
      <p:ext uri="{BB962C8B-B14F-4D97-AF65-F5344CB8AC3E}">
        <p14:creationId xmlns:p14="http://schemas.microsoft.com/office/powerpoint/2010/main" val="1298171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Having self-doubt does not make you weak.</a:t>
            </a:r>
          </a:p>
          <a:p>
            <a:r>
              <a:rPr lang="en-US" dirty="0" smtClean="0"/>
              <a:t>Self-doubt will not defeat you unless you let it.</a:t>
            </a:r>
          </a:p>
          <a:p>
            <a:endParaRPr lang="en-US" dirty="0"/>
          </a:p>
          <a:p>
            <a:r>
              <a:rPr lang="en-US" dirty="0" smtClean="0"/>
              <a:t>The keys to dealing with self-doubt	</a:t>
            </a:r>
          </a:p>
          <a:p>
            <a:pPr marL="914400" lvl="1" indent="-457200">
              <a:buFont typeface="+mj-lt"/>
              <a:buAutoNum type="arabicPeriod"/>
            </a:pPr>
            <a:r>
              <a:rPr lang="en-US" dirty="0" smtClean="0"/>
              <a:t>Recognize when you are anxious</a:t>
            </a:r>
          </a:p>
          <a:p>
            <a:pPr marL="914400" lvl="1" indent="-457200">
              <a:buFont typeface="+mj-lt"/>
              <a:buAutoNum type="arabicPeriod"/>
            </a:pPr>
            <a:r>
              <a:rPr lang="en-US" dirty="0" smtClean="0"/>
              <a:t>Accept it as part of the process</a:t>
            </a:r>
          </a:p>
          <a:p>
            <a:pPr marL="914400" lvl="1" indent="-457200">
              <a:buFont typeface="+mj-lt"/>
              <a:buAutoNum type="arabicPeriod"/>
            </a:pPr>
            <a:r>
              <a:rPr lang="en-US" dirty="0" smtClean="0"/>
              <a:t>Find something positive to focus on </a:t>
            </a:r>
          </a:p>
          <a:p>
            <a:pPr marL="914400" lvl="1" indent="-457200">
              <a:buFont typeface="+mj-lt"/>
              <a:buAutoNum type="arabicPeriod"/>
            </a:pPr>
            <a:r>
              <a:rPr lang="en-US" dirty="0"/>
              <a:t>A</a:t>
            </a:r>
            <a:r>
              <a:rPr lang="en-US" dirty="0" smtClean="0"/>
              <a:t>ct with confidence, passion and determination to be successful</a:t>
            </a:r>
            <a:endParaRPr lang="en-US" dirty="0"/>
          </a:p>
        </p:txBody>
      </p:sp>
      <p:sp>
        <p:nvSpPr>
          <p:cNvPr id="3" name="Title 2"/>
          <p:cNvSpPr>
            <a:spLocks noGrp="1"/>
          </p:cNvSpPr>
          <p:nvPr>
            <p:ph type="title"/>
          </p:nvPr>
        </p:nvSpPr>
        <p:spPr/>
        <p:txBody>
          <a:bodyPr/>
          <a:lstStyle/>
          <a:p>
            <a:pPr algn="ctr"/>
            <a:r>
              <a:rPr lang="en-US" dirty="0" smtClean="0"/>
              <a:t>Dealing with Self-Doubt</a:t>
            </a:r>
            <a:endParaRPr lang="en-US" dirty="0"/>
          </a:p>
        </p:txBody>
      </p:sp>
    </p:spTree>
    <p:extLst>
      <p:ext uri="{BB962C8B-B14F-4D97-AF65-F5344CB8AC3E}">
        <p14:creationId xmlns:p14="http://schemas.microsoft.com/office/powerpoint/2010/main" val="64644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p:txBody>
          <a:bodyPr>
            <a:normAutofit/>
          </a:bodyPr>
          <a:lstStyle/>
          <a:p>
            <a:r>
              <a:rPr lang="en-US" dirty="0"/>
              <a:t>EMOTIONAL CONTROL</a:t>
            </a:r>
          </a:p>
          <a:p>
            <a:r>
              <a:rPr lang="en-US" dirty="0"/>
              <a:t>MENTAL TOUGHNESS</a:t>
            </a:r>
          </a:p>
          <a:p>
            <a:r>
              <a:rPr lang="en-US" dirty="0" smtClean="0"/>
              <a:t>COACHABILITY</a:t>
            </a:r>
          </a:p>
          <a:p>
            <a:r>
              <a:rPr lang="en-US" dirty="0" smtClean="0"/>
              <a:t>CONSCIENTIOUSNESS</a:t>
            </a:r>
          </a:p>
          <a:p>
            <a:r>
              <a:rPr lang="en-US" dirty="0" smtClean="0"/>
              <a:t>TRUST</a:t>
            </a:r>
            <a:endParaRPr lang="en-US" dirty="0"/>
          </a:p>
        </p:txBody>
      </p:sp>
      <p:sp>
        <p:nvSpPr>
          <p:cNvPr id="2" name="Content Placeholder 1"/>
          <p:cNvSpPr>
            <a:spLocks noGrp="1"/>
          </p:cNvSpPr>
          <p:nvPr>
            <p:ph sz="half" idx="1"/>
          </p:nvPr>
        </p:nvSpPr>
        <p:spPr/>
        <p:txBody>
          <a:bodyPr>
            <a:normAutofit/>
          </a:bodyPr>
          <a:lstStyle/>
          <a:p>
            <a:r>
              <a:rPr lang="en-US" dirty="0" smtClean="0"/>
              <a:t>DRIVE</a:t>
            </a:r>
          </a:p>
          <a:p>
            <a:r>
              <a:rPr lang="en-US" dirty="0" smtClean="0"/>
              <a:t>AGGRESSIVENESS</a:t>
            </a:r>
          </a:p>
          <a:p>
            <a:r>
              <a:rPr lang="en-US" dirty="0" smtClean="0"/>
              <a:t>DETERMINATION</a:t>
            </a:r>
          </a:p>
          <a:p>
            <a:r>
              <a:rPr lang="en-US" dirty="0" smtClean="0"/>
              <a:t>RESPONSIBILITY</a:t>
            </a:r>
          </a:p>
          <a:p>
            <a:r>
              <a:rPr lang="en-US" dirty="0" smtClean="0"/>
              <a:t>LEADERSHIP</a:t>
            </a:r>
          </a:p>
          <a:p>
            <a:r>
              <a:rPr lang="en-US" dirty="0" smtClean="0"/>
              <a:t>SELF-CONFIDENCE</a:t>
            </a:r>
          </a:p>
          <a:p>
            <a:endParaRPr lang="en-US" dirty="0"/>
          </a:p>
        </p:txBody>
      </p:sp>
      <p:sp>
        <p:nvSpPr>
          <p:cNvPr id="3" name="Title 2"/>
          <p:cNvSpPr>
            <a:spLocks noGrp="1"/>
          </p:cNvSpPr>
          <p:nvPr>
            <p:ph type="title"/>
          </p:nvPr>
        </p:nvSpPr>
        <p:spPr/>
        <p:txBody>
          <a:bodyPr/>
          <a:lstStyle/>
          <a:p>
            <a:pPr marL="571500" indent="-571500" algn="ctr">
              <a:buFont typeface="Wingdings" panose="05000000000000000000" pitchFamily="2" charset="2"/>
              <a:buChar char="ü"/>
            </a:pPr>
            <a:r>
              <a:rPr lang="en-US" dirty="0" smtClean="0"/>
              <a:t>Attitudes that Build Winners</a:t>
            </a:r>
            <a:endParaRPr lang="en-US" dirty="0"/>
          </a:p>
        </p:txBody>
      </p:sp>
    </p:spTree>
    <p:extLst>
      <p:ext uri="{BB962C8B-B14F-4D97-AF65-F5344CB8AC3E}">
        <p14:creationId xmlns:p14="http://schemas.microsoft.com/office/powerpoint/2010/main" val="3103855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lt;strong&gt;drive&lt;/strong&gt; is a book about &lt;strong&gt;motivation&lt;/strong&gt; this is a book for anyone who has ..."/>
          <p:cNvPicPr>
            <a:picLocks noGrp="1" noChangeAspect="1"/>
          </p:cNvPicPr>
          <p:nvPr>
            <p:ph type="pic" idx="1"/>
          </p:nvPr>
        </p:nvPicPr>
        <p:blipFill>
          <a:blip r:embed="rId2">
            <a:extLst>
              <a:ext uri="{28A0092B-C50C-407E-A947-70E740481C1C}">
                <a14:useLocalDpi xmlns:a14="http://schemas.microsoft.com/office/drawing/2010/main" val="0"/>
              </a:ext>
            </a:extLst>
          </a:blip>
          <a:srcRect t="24054" b="24054"/>
          <a:stretch>
            <a:fillRect/>
          </a:stretch>
        </p:blipFill>
        <p:spPr/>
      </p:pic>
      <p:sp>
        <p:nvSpPr>
          <p:cNvPr id="7" name="Text Placeholder 6"/>
          <p:cNvSpPr>
            <a:spLocks noGrp="1"/>
          </p:cNvSpPr>
          <p:nvPr>
            <p:ph type="body" sz="half" idx="2"/>
          </p:nvPr>
        </p:nvSpPr>
        <p:spPr/>
        <p:txBody>
          <a:bodyPr>
            <a:normAutofit/>
          </a:bodyPr>
          <a:lstStyle/>
          <a:p>
            <a:r>
              <a:rPr lang="en-US" sz="3200" dirty="0" smtClean="0"/>
              <a:t>Provides the desire that carries athletes to success</a:t>
            </a:r>
          </a:p>
          <a:p>
            <a:endParaRPr lang="en-US" sz="3200" dirty="0"/>
          </a:p>
          <a:p>
            <a:r>
              <a:rPr lang="en-US" sz="3200" dirty="0" smtClean="0"/>
              <a:t>Strong desire to improve, to compete, to win</a:t>
            </a:r>
            <a:endParaRPr lang="en-US" sz="3200" dirty="0"/>
          </a:p>
        </p:txBody>
      </p:sp>
      <p:sp>
        <p:nvSpPr>
          <p:cNvPr id="5" name="Title 4"/>
          <p:cNvSpPr>
            <a:spLocks noGrp="1"/>
          </p:cNvSpPr>
          <p:nvPr>
            <p:ph type="title"/>
          </p:nvPr>
        </p:nvSpPr>
        <p:spPr/>
        <p:txBody>
          <a:bodyPr/>
          <a:lstStyle/>
          <a:p>
            <a:r>
              <a:rPr lang="en-US" sz="7200" dirty="0" smtClean="0"/>
              <a:t>DRIVE</a:t>
            </a:r>
            <a:r>
              <a:rPr lang="en-US" dirty="0" smtClean="0"/>
              <a:t>	</a:t>
            </a:r>
            <a:endParaRPr lang="en-US" dirty="0"/>
          </a:p>
        </p:txBody>
      </p:sp>
    </p:spTree>
    <p:extLst>
      <p:ext uri="{BB962C8B-B14F-4D97-AF65-F5344CB8AC3E}">
        <p14:creationId xmlns:p14="http://schemas.microsoft.com/office/powerpoint/2010/main" val="409491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p:txBody>
          <a:bodyPr>
            <a:normAutofit fontScale="92500" lnSpcReduction="10000"/>
          </a:bodyPr>
          <a:lstStyle/>
          <a:p>
            <a:r>
              <a:rPr lang="en-US" sz="3200" dirty="0" smtClean="0"/>
              <a:t>Make things happen rather than wait for them to happen</a:t>
            </a:r>
          </a:p>
          <a:p>
            <a:endParaRPr lang="en-US" sz="3200" dirty="0"/>
          </a:p>
          <a:p>
            <a:r>
              <a:rPr lang="en-US" sz="3200" dirty="0" smtClean="0"/>
              <a:t>Take charge, force the action, produce results</a:t>
            </a:r>
          </a:p>
          <a:p>
            <a:endParaRPr lang="en-US" sz="3200" dirty="0" smtClean="0"/>
          </a:p>
          <a:p>
            <a:r>
              <a:rPr lang="en-US" sz="3200" dirty="0" smtClean="0"/>
              <a:t>Be competitive</a:t>
            </a:r>
            <a:endParaRPr lang="en-US" sz="3200" dirty="0"/>
          </a:p>
        </p:txBody>
      </p:sp>
      <p:sp>
        <p:nvSpPr>
          <p:cNvPr id="4" name="Title 3"/>
          <p:cNvSpPr>
            <a:spLocks noGrp="1"/>
          </p:cNvSpPr>
          <p:nvPr>
            <p:ph type="title"/>
          </p:nvPr>
        </p:nvSpPr>
        <p:spPr/>
        <p:txBody>
          <a:bodyPr>
            <a:normAutofit/>
          </a:bodyPr>
          <a:lstStyle/>
          <a:p>
            <a:r>
              <a:rPr lang="en-US" sz="4800" dirty="0" smtClean="0"/>
              <a:t>Aggressiveness</a:t>
            </a:r>
            <a:endParaRPr lang="en-US" sz="4800" dirty="0"/>
          </a:p>
        </p:txBody>
      </p:sp>
      <p:pic>
        <p:nvPicPr>
          <p:cNvPr id="9" name="Picture Placeholder 8" descr="TUTORÍA Y ORIENTACIÓN: 209 / GUÍAS PARA LA ORIENTACIÓN DE LA ..."/>
          <p:cNvPicPr>
            <a:picLocks noGrp="1" noChangeAspect="1"/>
          </p:cNvPicPr>
          <p:nvPr>
            <p:ph type="pic" idx="1"/>
          </p:nvPr>
        </p:nvPicPr>
        <p:blipFill>
          <a:blip r:embed="rId2">
            <a:extLst>
              <a:ext uri="{28A0092B-C50C-407E-A947-70E740481C1C}">
                <a14:useLocalDpi xmlns:a14="http://schemas.microsoft.com/office/drawing/2010/main" val="0"/>
              </a:ext>
            </a:extLst>
          </a:blip>
          <a:srcRect l="7401" r="7401"/>
          <a:stretch>
            <a:fillRect/>
          </a:stretch>
        </p:blipFill>
        <p:spPr/>
      </p:pic>
    </p:spTree>
    <p:extLst>
      <p:ext uri="{BB962C8B-B14F-4D97-AF65-F5344CB8AC3E}">
        <p14:creationId xmlns:p14="http://schemas.microsoft.com/office/powerpoint/2010/main" val="2384464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Exercises to build self-esteem: #3. Personal positive experiences ..."/>
          <p:cNvPicPr>
            <a:picLocks noGrp="1" noChangeAspect="1"/>
          </p:cNvPicPr>
          <p:nvPr>
            <p:ph type="pic" idx="1"/>
          </p:nvPr>
        </p:nvPicPr>
        <p:blipFill>
          <a:blip r:embed="rId2">
            <a:extLst>
              <a:ext uri="{28A0092B-C50C-407E-A947-70E740481C1C}">
                <a14:useLocalDpi xmlns:a14="http://schemas.microsoft.com/office/drawing/2010/main" val="0"/>
              </a:ext>
            </a:extLst>
          </a:blip>
          <a:srcRect l="22041" r="22041"/>
          <a:stretch>
            <a:fillRect/>
          </a:stretch>
        </p:blipFill>
        <p:spPr/>
      </p:pic>
      <p:sp>
        <p:nvSpPr>
          <p:cNvPr id="3" name="Text Placeholder 2"/>
          <p:cNvSpPr>
            <a:spLocks noGrp="1"/>
          </p:cNvSpPr>
          <p:nvPr>
            <p:ph type="body" sz="half" idx="2"/>
          </p:nvPr>
        </p:nvSpPr>
        <p:spPr/>
        <p:txBody>
          <a:bodyPr>
            <a:normAutofit fontScale="92500" lnSpcReduction="10000"/>
          </a:bodyPr>
          <a:lstStyle/>
          <a:p>
            <a:r>
              <a:rPr lang="en-US" sz="3200" dirty="0" smtClean="0"/>
              <a:t>Refuse to quit or accept defeat</a:t>
            </a:r>
          </a:p>
          <a:p>
            <a:endParaRPr lang="en-US" sz="3200" dirty="0"/>
          </a:p>
          <a:p>
            <a:r>
              <a:rPr lang="en-US" sz="3200" dirty="0" smtClean="0"/>
              <a:t>Display persistence to try and try again</a:t>
            </a:r>
          </a:p>
          <a:p>
            <a:endParaRPr lang="en-US" sz="3200" dirty="0" smtClean="0"/>
          </a:p>
          <a:p>
            <a:r>
              <a:rPr lang="en-US" sz="3200" dirty="0" smtClean="0"/>
              <a:t>Have a willingness to practice long and hard</a:t>
            </a:r>
            <a:endParaRPr lang="en-US" sz="3200" dirty="0"/>
          </a:p>
        </p:txBody>
      </p:sp>
      <p:sp>
        <p:nvSpPr>
          <p:cNvPr id="4" name="Title 3"/>
          <p:cNvSpPr>
            <a:spLocks noGrp="1"/>
          </p:cNvSpPr>
          <p:nvPr>
            <p:ph type="title"/>
          </p:nvPr>
        </p:nvSpPr>
        <p:spPr/>
        <p:txBody>
          <a:bodyPr>
            <a:normAutofit/>
          </a:bodyPr>
          <a:lstStyle/>
          <a:p>
            <a:r>
              <a:rPr lang="en-US" sz="4000" dirty="0" smtClean="0"/>
              <a:t>DETERMINATION</a:t>
            </a:r>
            <a:endParaRPr lang="en-US" sz="4000" dirty="0"/>
          </a:p>
        </p:txBody>
      </p:sp>
    </p:spTree>
    <p:extLst>
      <p:ext uri="{BB962C8B-B14F-4D97-AF65-F5344CB8AC3E}">
        <p14:creationId xmlns:p14="http://schemas.microsoft.com/office/powerpoint/2010/main" val="4222228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lt;strong&gt;Leadership&lt;/strong&gt; Experience"/>
          <p:cNvPicPr>
            <a:picLocks noGrp="1" noChangeAspect="1"/>
          </p:cNvPicPr>
          <p:nvPr>
            <p:ph type="pic" idx="1"/>
          </p:nvPr>
        </p:nvPicPr>
        <p:blipFill>
          <a:blip r:embed="rId2">
            <a:extLst>
              <a:ext uri="{28A0092B-C50C-407E-A947-70E740481C1C}">
                <a14:useLocalDpi xmlns:a14="http://schemas.microsoft.com/office/drawing/2010/main" val="0"/>
              </a:ext>
            </a:extLst>
          </a:blip>
          <a:srcRect t="10520" b="10520"/>
          <a:stretch>
            <a:fillRect/>
          </a:stretch>
        </p:blipFill>
        <p:spPr/>
      </p:pic>
      <p:sp>
        <p:nvSpPr>
          <p:cNvPr id="3" name="Text Placeholder 2"/>
          <p:cNvSpPr>
            <a:spLocks noGrp="1"/>
          </p:cNvSpPr>
          <p:nvPr>
            <p:ph type="body" sz="half" idx="2"/>
          </p:nvPr>
        </p:nvSpPr>
        <p:spPr/>
        <p:txBody>
          <a:bodyPr>
            <a:normAutofit fontScale="92500" lnSpcReduction="10000"/>
          </a:bodyPr>
          <a:lstStyle/>
          <a:p>
            <a:r>
              <a:rPr lang="en-US" sz="3200" dirty="0" smtClean="0"/>
              <a:t>Enjoy the role of leader</a:t>
            </a:r>
          </a:p>
          <a:p>
            <a:endParaRPr lang="en-US" sz="3200" dirty="0"/>
          </a:p>
          <a:p>
            <a:r>
              <a:rPr lang="en-US" sz="3200" dirty="0" smtClean="0"/>
              <a:t>Step forward and take charge</a:t>
            </a:r>
          </a:p>
          <a:p>
            <a:endParaRPr lang="en-US" sz="3200" dirty="0"/>
          </a:p>
          <a:p>
            <a:r>
              <a:rPr lang="en-US" sz="3200" dirty="0" smtClean="0"/>
              <a:t>Admit errors and don’t blame others or make excuses</a:t>
            </a:r>
            <a:endParaRPr lang="en-US" sz="3200" dirty="0"/>
          </a:p>
        </p:txBody>
      </p:sp>
      <p:sp>
        <p:nvSpPr>
          <p:cNvPr id="4" name="Title 3"/>
          <p:cNvSpPr>
            <a:spLocks noGrp="1"/>
          </p:cNvSpPr>
          <p:nvPr>
            <p:ph type="title"/>
          </p:nvPr>
        </p:nvSpPr>
        <p:spPr/>
        <p:txBody>
          <a:bodyPr>
            <a:normAutofit/>
          </a:bodyPr>
          <a:lstStyle/>
          <a:p>
            <a:r>
              <a:rPr lang="en-US" sz="5400" dirty="0" smtClean="0"/>
              <a:t>LEADERSHIP</a:t>
            </a:r>
            <a:endParaRPr lang="en-US" sz="5400" dirty="0"/>
          </a:p>
        </p:txBody>
      </p:sp>
    </p:spTree>
    <p:extLst>
      <p:ext uri="{BB962C8B-B14F-4D97-AF65-F5344CB8AC3E}">
        <p14:creationId xmlns:p14="http://schemas.microsoft.com/office/powerpoint/2010/main" val="1942874199"/>
      </p:ext>
    </p:extLst>
  </p:cSld>
  <p:clrMapOvr>
    <a:masterClrMapping/>
  </p:clrMapOvr>
</p:sld>
</file>

<file path=ppt/theme/theme1.xml><?xml version="1.0" encoding="utf-8"?>
<a:theme xmlns:a="http://schemas.openxmlformats.org/drawingml/2006/main" name="Whirlpool design templat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hirlpool design template" id="{B0128F98-607F-47C4-A649-292B01FF2444}" vid="{FC96924F-4682-4782-BA1F-5BADBD07190F}"/>
    </a:ext>
  </a:extLst>
</a:theme>
</file>

<file path=ppt/theme/theme2.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0480BBF-5CF3-42A1-972C-384415DA73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Whirlpool design slides</Template>
  <TotalTime>0</TotalTime>
  <Words>1528</Words>
  <Application>Microsoft Office PowerPoint</Application>
  <PresentationFormat>Widescreen</PresentationFormat>
  <Paragraphs>220</Paragraphs>
  <Slides>36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Wingdings</vt:lpstr>
      <vt:lpstr>Whirlpool design template</vt:lpstr>
      <vt:lpstr>A “Winning” Attitude</vt:lpstr>
      <vt:lpstr>Having a Growth Mindset</vt:lpstr>
      <vt:lpstr>Winners see what they want to happen.</vt:lpstr>
      <vt:lpstr>Dealing with Self-Doubt</vt:lpstr>
      <vt:lpstr>Attitudes that Build Winners</vt:lpstr>
      <vt:lpstr>DRIVE </vt:lpstr>
      <vt:lpstr>Aggressiveness</vt:lpstr>
      <vt:lpstr>DETERMINATION</vt:lpstr>
      <vt:lpstr>LEADERSHIP</vt:lpstr>
      <vt:lpstr>SELF-CONFIDENCE</vt:lpstr>
      <vt:lpstr>EMOTIONAL CONTROL</vt:lpstr>
      <vt:lpstr>MENTAL TOUGHNESS</vt:lpstr>
      <vt:lpstr>COACHABILITY</vt:lpstr>
      <vt:lpstr>CONSCIENTIOUSNESS</vt:lpstr>
      <vt:lpstr>TRUST</vt:lpstr>
      <vt:lpstr>The 5 R’s of Mental Skills for Swimmers</vt:lpstr>
      <vt:lpstr>RELAXATION </vt:lpstr>
      <vt:lpstr>RESILIENCE</vt:lpstr>
      <vt:lpstr>RECOVERY</vt:lpstr>
      <vt:lpstr>REHEARSAL</vt:lpstr>
      <vt:lpstr>REFLECTION </vt:lpstr>
      <vt:lpstr>YOU</vt:lpstr>
      <vt:lpstr>You and your attitudes</vt:lpstr>
      <vt:lpstr>Attitude</vt:lpstr>
      <vt:lpstr>The Performance Factors</vt:lpstr>
      <vt:lpstr>Failure</vt:lpstr>
      <vt:lpstr>Words</vt:lpstr>
      <vt:lpstr>WINNING Words:  What I Say</vt:lpstr>
      <vt:lpstr>WINNING Actions </vt:lpstr>
      <vt:lpstr>Seven Common Hurdles to Overcome and How to Do It </vt:lpstr>
      <vt:lpstr>Seven Common Hurdles (continued)</vt:lpstr>
      <vt:lpstr>Mental Toughness</vt:lpstr>
      <vt:lpstr>Performance Statements</vt:lpstr>
      <vt:lpstr>Visualization – the act of watching something in your mind before actually doing it</vt:lpstr>
      <vt:lpstr>PowerPoint Presentation</vt:lpstr>
      <vt:lpstr>Visualization – the process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2017-04-13T15:17:59Z</dcterms:created>
  <dcterms:modified xsi:type="dcterms:W3CDTF">2017-04-14T15:45:32Z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TC034606179991</vt:lpwstr>
  </property>
</Properties>
</file>